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93" r:id="rId2"/>
    <p:sldId id="294" r:id="rId3"/>
    <p:sldId id="290" r:id="rId4"/>
    <p:sldId id="291" r:id="rId5"/>
    <p:sldId id="300" r:id="rId6"/>
    <p:sldId id="260" r:id="rId7"/>
    <p:sldId id="292" r:id="rId8"/>
    <p:sldId id="296" r:id="rId9"/>
    <p:sldId id="297" r:id="rId10"/>
    <p:sldId id="280" r:id="rId11"/>
    <p:sldId id="281" r:id="rId12"/>
    <p:sldId id="282" r:id="rId13"/>
    <p:sldId id="259" r:id="rId14"/>
    <p:sldId id="257" r:id="rId15"/>
    <p:sldId id="264" r:id="rId16"/>
    <p:sldId id="258" r:id="rId17"/>
    <p:sldId id="277" r:id="rId18"/>
    <p:sldId id="261" r:id="rId19"/>
    <p:sldId id="287" r:id="rId20"/>
    <p:sldId id="288" r:id="rId21"/>
    <p:sldId id="289" r:id="rId22"/>
    <p:sldId id="284" r:id="rId23"/>
    <p:sldId id="285" r:id="rId24"/>
    <p:sldId id="276" r:id="rId25"/>
    <p:sldId id="274" r:id="rId26"/>
    <p:sldId id="286" r:id="rId27"/>
    <p:sldId id="278" r:id="rId28"/>
    <p:sldId id="2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8389" autoAdjust="0"/>
  </p:normalViewPr>
  <p:slideViewPr>
    <p:cSldViewPr snapToGrid="0">
      <p:cViewPr varScale="1">
        <p:scale>
          <a:sx n="86" d="100"/>
          <a:sy n="86" d="100"/>
        </p:scale>
        <p:origin x="562"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272FC-11E5-40E3-B6D1-461BBAA52085}" type="datetimeFigureOut">
              <a:rPr lang="en-IN" smtClean="0"/>
              <a:t>20-08-2019</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F532C2-78A3-4CD7-B17E-9C33223DA41C}" type="slidenum">
              <a:rPr lang="en-IN" smtClean="0"/>
              <a:t>‹#›</a:t>
            </a:fld>
            <a:endParaRPr lang="en-IN"/>
          </a:p>
        </p:txBody>
      </p:sp>
    </p:spTree>
    <p:extLst>
      <p:ext uri="{BB962C8B-B14F-4D97-AF65-F5344CB8AC3E}">
        <p14:creationId xmlns:p14="http://schemas.microsoft.com/office/powerpoint/2010/main" val="1572502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8"/>
            <a:ext cx="10363200" cy="1470025"/>
          </a:xfr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A8880BDC-397E-4FCF-8DA6-3F5FC20CB38E}" type="datetime1">
              <a:rPr lang="en-IN" smtClean="0"/>
              <a:t>20-08-2019</a:t>
            </a:fld>
            <a:endParaRPr lang="en-IN"/>
          </a:p>
        </p:txBody>
      </p:sp>
      <p:sp>
        <p:nvSpPr>
          <p:cNvPr id="5" name="Altbilgi Yer Tutucusu 4"/>
          <p:cNvSpPr>
            <a:spLocks noGrp="1"/>
          </p:cNvSpPr>
          <p:nvPr>
            <p:ph type="ftr" sz="quarter" idx="11"/>
          </p:nvPr>
        </p:nvSpPr>
        <p:spPr/>
        <p:txBody>
          <a:bodyPr/>
          <a:lstStyle/>
          <a:p>
            <a:endParaRPr lang="en-IN"/>
          </a:p>
        </p:txBody>
      </p:sp>
      <p:sp>
        <p:nvSpPr>
          <p:cNvPr id="6" name="Slayt Numarası Yer Tutucusu 5"/>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86177839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8880BDC-397E-4FCF-8DA6-3F5FC20CB38E}" type="datetime1">
              <a:rPr lang="en-IN" smtClean="0"/>
              <a:t>20-08-2019</a:t>
            </a:fld>
            <a:endParaRPr lang="en-IN"/>
          </a:p>
        </p:txBody>
      </p:sp>
      <p:sp>
        <p:nvSpPr>
          <p:cNvPr id="5" name="Altbilgi Yer Tutucusu 4"/>
          <p:cNvSpPr>
            <a:spLocks noGrp="1"/>
          </p:cNvSpPr>
          <p:nvPr>
            <p:ph type="ftr" sz="quarter" idx="11"/>
          </p:nvPr>
        </p:nvSpPr>
        <p:spPr/>
        <p:txBody>
          <a:bodyPr/>
          <a:lstStyle/>
          <a:p>
            <a:endParaRPr lang="en-IN"/>
          </a:p>
        </p:txBody>
      </p:sp>
      <p:sp>
        <p:nvSpPr>
          <p:cNvPr id="6" name="Slayt Numarası Yer Tutucusu 5"/>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20466764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11785600" y="274641"/>
            <a:ext cx="36576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12800" y="274641"/>
            <a:ext cx="107696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8880BDC-397E-4FCF-8DA6-3F5FC20CB38E}" type="datetime1">
              <a:rPr lang="en-IN" smtClean="0"/>
              <a:t>20-08-2019</a:t>
            </a:fld>
            <a:endParaRPr lang="en-IN"/>
          </a:p>
        </p:txBody>
      </p:sp>
      <p:sp>
        <p:nvSpPr>
          <p:cNvPr id="5" name="Altbilgi Yer Tutucusu 4"/>
          <p:cNvSpPr>
            <a:spLocks noGrp="1"/>
          </p:cNvSpPr>
          <p:nvPr>
            <p:ph type="ftr" sz="quarter" idx="11"/>
          </p:nvPr>
        </p:nvSpPr>
        <p:spPr/>
        <p:txBody>
          <a:bodyPr/>
          <a:lstStyle/>
          <a:p>
            <a:endParaRPr lang="en-IN"/>
          </a:p>
        </p:txBody>
      </p:sp>
      <p:sp>
        <p:nvSpPr>
          <p:cNvPr id="6" name="Slayt Numarası Yer Tutucusu 5"/>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39148890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8880BDC-397E-4FCF-8DA6-3F5FC20CB38E}" type="datetime1">
              <a:rPr lang="en-IN" smtClean="0"/>
              <a:t>20-08-2019</a:t>
            </a:fld>
            <a:endParaRPr lang="en-IN"/>
          </a:p>
        </p:txBody>
      </p:sp>
      <p:sp>
        <p:nvSpPr>
          <p:cNvPr id="5" name="Altbilgi Yer Tutucusu 4"/>
          <p:cNvSpPr>
            <a:spLocks noGrp="1"/>
          </p:cNvSpPr>
          <p:nvPr>
            <p:ph type="ftr" sz="quarter" idx="11"/>
          </p:nvPr>
        </p:nvSpPr>
        <p:spPr/>
        <p:txBody>
          <a:bodyPr/>
          <a:lstStyle/>
          <a:p>
            <a:endParaRPr lang="en-IN"/>
          </a:p>
        </p:txBody>
      </p:sp>
      <p:sp>
        <p:nvSpPr>
          <p:cNvPr id="6" name="Slayt Numarası Yer Tutucusu 5"/>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126452633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3"/>
            <a:ext cx="103632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A8880BDC-397E-4FCF-8DA6-3F5FC20CB38E}" type="datetime1">
              <a:rPr lang="en-IN" smtClean="0"/>
              <a:t>20-08-2019</a:t>
            </a:fld>
            <a:endParaRPr lang="en-IN"/>
          </a:p>
        </p:txBody>
      </p:sp>
      <p:sp>
        <p:nvSpPr>
          <p:cNvPr id="5" name="Altbilgi Yer Tutucusu 4"/>
          <p:cNvSpPr>
            <a:spLocks noGrp="1"/>
          </p:cNvSpPr>
          <p:nvPr>
            <p:ph type="ftr" sz="quarter" idx="11"/>
          </p:nvPr>
        </p:nvSpPr>
        <p:spPr/>
        <p:txBody>
          <a:bodyPr/>
          <a:lstStyle/>
          <a:p>
            <a:endParaRPr lang="en-IN"/>
          </a:p>
        </p:txBody>
      </p:sp>
      <p:sp>
        <p:nvSpPr>
          <p:cNvPr id="6" name="Slayt Numarası Yer Tutucusu 5"/>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139815146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8880BDC-397E-4FCF-8DA6-3F5FC20CB38E}" type="datetime1">
              <a:rPr lang="en-IN" smtClean="0"/>
              <a:t>20-08-2019</a:t>
            </a:fld>
            <a:endParaRPr lang="en-IN"/>
          </a:p>
        </p:txBody>
      </p:sp>
      <p:sp>
        <p:nvSpPr>
          <p:cNvPr id="6" name="Altbilgi Yer Tutucusu 5"/>
          <p:cNvSpPr>
            <a:spLocks noGrp="1"/>
          </p:cNvSpPr>
          <p:nvPr>
            <p:ph type="ftr" sz="quarter" idx="11"/>
          </p:nvPr>
        </p:nvSpPr>
        <p:spPr/>
        <p:txBody>
          <a:bodyPr/>
          <a:lstStyle/>
          <a:p>
            <a:endParaRPr lang="en-IN"/>
          </a:p>
        </p:txBody>
      </p:sp>
      <p:sp>
        <p:nvSpPr>
          <p:cNvPr id="7" name="Slayt Numarası Yer Tutucusu 6"/>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364732211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A8880BDC-397E-4FCF-8DA6-3F5FC20CB38E}" type="datetime1">
              <a:rPr lang="en-IN" smtClean="0"/>
              <a:t>20-08-2019</a:t>
            </a:fld>
            <a:endParaRPr lang="en-IN"/>
          </a:p>
        </p:txBody>
      </p:sp>
      <p:sp>
        <p:nvSpPr>
          <p:cNvPr id="8" name="Altbilgi Yer Tutucusu 7"/>
          <p:cNvSpPr>
            <a:spLocks noGrp="1"/>
          </p:cNvSpPr>
          <p:nvPr>
            <p:ph type="ftr" sz="quarter" idx="11"/>
          </p:nvPr>
        </p:nvSpPr>
        <p:spPr/>
        <p:txBody>
          <a:bodyPr/>
          <a:lstStyle/>
          <a:p>
            <a:endParaRPr lang="en-IN"/>
          </a:p>
        </p:txBody>
      </p:sp>
      <p:sp>
        <p:nvSpPr>
          <p:cNvPr id="9" name="Slayt Numarası Yer Tutucusu 8"/>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129249086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A8880BDC-397E-4FCF-8DA6-3F5FC20CB38E}" type="datetime1">
              <a:rPr lang="en-IN" smtClean="0"/>
              <a:t>20-08-2019</a:t>
            </a:fld>
            <a:endParaRPr lang="en-IN"/>
          </a:p>
        </p:txBody>
      </p:sp>
      <p:sp>
        <p:nvSpPr>
          <p:cNvPr id="4" name="Altbilgi Yer Tutucusu 3"/>
          <p:cNvSpPr>
            <a:spLocks noGrp="1"/>
          </p:cNvSpPr>
          <p:nvPr>
            <p:ph type="ftr" sz="quarter" idx="11"/>
          </p:nvPr>
        </p:nvSpPr>
        <p:spPr/>
        <p:txBody>
          <a:bodyPr/>
          <a:lstStyle/>
          <a:p>
            <a:endParaRPr lang="en-IN"/>
          </a:p>
        </p:txBody>
      </p:sp>
      <p:sp>
        <p:nvSpPr>
          <p:cNvPr id="5" name="Slayt Numarası Yer Tutucusu 4"/>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370316997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8880BDC-397E-4FCF-8DA6-3F5FC20CB38E}" type="datetime1">
              <a:rPr lang="en-IN" smtClean="0"/>
              <a:t>20-08-2019</a:t>
            </a:fld>
            <a:endParaRPr lang="en-IN"/>
          </a:p>
        </p:txBody>
      </p:sp>
      <p:sp>
        <p:nvSpPr>
          <p:cNvPr id="3" name="Altbilgi Yer Tutucusu 2"/>
          <p:cNvSpPr>
            <a:spLocks noGrp="1"/>
          </p:cNvSpPr>
          <p:nvPr>
            <p:ph type="ftr" sz="quarter" idx="11"/>
          </p:nvPr>
        </p:nvSpPr>
        <p:spPr/>
        <p:txBody>
          <a:bodyPr/>
          <a:lstStyle/>
          <a:p>
            <a:endParaRPr lang="en-IN"/>
          </a:p>
        </p:txBody>
      </p:sp>
      <p:sp>
        <p:nvSpPr>
          <p:cNvPr id="4" name="Slayt Numarası Yer Tutucusu 3"/>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40501840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2" y="273050"/>
            <a:ext cx="4011084"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8880BDC-397E-4FCF-8DA6-3F5FC20CB38E}" type="datetime1">
              <a:rPr lang="en-IN" smtClean="0"/>
              <a:t>20-08-2019</a:t>
            </a:fld>
            <a:endParaRPr lang="en-IN"/>
          </a:p>
        </p:txBody>
      </p:sp>
      <p:sp>
        <p:nvSpPr>
          <p:cNvPr id="6" name="Altbilgi Yer Tutucusu 5"/>
          <p:cNvSpPr>
            <a:spLocks noGrp="1"/>
          </p:cNvSpPr>
          <p:nvPr>
            <p:ph type="ftr" sz="quarter" idx="11"/>
          </p:nvPr>
        </p:nvSpPr>
        <p:spPr/>
        <p:txBody>
          <a:bodyPr/>
          <a:lstStyle/>
          <a:p>
            <a:endParaRPr lang="en-IN"/>
          </a:p>
        </p:txBody>
      </p:sp>
      <p:sp>
        <p:nvSpPr>
          <p:cNvPr id="7" name="Slayt Numarası Yer Tutucusu 6"/>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358516176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8880BDC-397E-4FCF-8DA6-3F5FC20CB38E}" type="datetime1">
              <a:rPr lang="en-IN" smtClean="0"/>
              <a:t>20-08-2019</a:t>
            </a:fld>
            <a:endParaRPr lang="en-IN"/>
          </a:p>
        </p:txBody>
      </p:sp>
      <p:sp>
        <p:nvSpPr>
          <p:cNvPr id="6" name="Altbilgi Yer Tutucusu 5"/>
          <p:cNvSpPr>
            <a:spLocks noGrp="1"/>
          </p:cNvSpPr>
          <p:nvPr>
            <p:ph type="ftr" sz="quarter" idx="11"/>
          </p:nvPr>
        </p:nvSpPr>
        <p:spPr/>
        <p:txBody>
          <a:bodyPr/>
          <a:lstStyle/>
          <a:p>
            <a:endParaRPr lang="en-IN"/>
          </a:p>
        </p:txBody>
      </p:sp>
      <p:sp>
        <p:nvSpPr>
          <p:cNvPr id="7" name="Slayt Numarası Yer Tutucusu 6"/>
          <p:cNvSpPr>
            <a:spLocks noGrp="1"/>
          </p:cNvSpPr>
          <p:nvPr>
            <p:ph type="sldNum" sz="quarter" idx="12"/>
          </p:nvPr>
        </p:nvSpPr>
        <p:spPr/>
        <p:txBody>
          <a:bodyPr/>
          <a:lstStyle/>
          <a:p>
            <a:fld id="{72CFD60D-3F6E-4A51-94CA-0A34FD1398CB}" type="slidenum">
              <a:rPr lang="en-IN" smtClean="0"/>
              <a:t>‹#›</a:t>
            </a:fld>
            <a:endParaRPr lang="en-IN"/>
          </a:p>
        </p:txBody>
      </p:sp>
    </p:spTree>
    <p:extLst>
      <p:ext uri="{BB962C8B-B14F-4D97-AF65-F5344CB8AC3E}">
        <p14:creationId xmlns:p14="http://schemas.microsoft.com/office/powerpoint/2010/main" val="381729769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880BDC-397E-4FCF-8DA6-3F5FC20CB38E}" type="datetime1">
              <a:rPr lang="en-IN" smtClean="0"/>
              <a:t>20-08-2019</a:t>
            </a:fld>
            <a:endParaRPr lang="en-IN"/>
          </a:p>
        </p:txBody>
      </p:sp>
      <p:sp>
        <p:nvSpPr>
          <p:cNvPr id="5" name="Altbilgi Yer Tutucusu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ayt Numarası Yer Tutucusu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FD60D-3F6E-4A51-94CA-0A34FD1398CB}" type="slidenum">
              <a:rPr lang="en-IN" smtClean="0"/>
              <a:t>‹#›</a:t>
            </a:fld>
            <a:endParaRPr lang="en-IN"/>
          </a:p>
        </p:txBody>
      </p:sp>
    </p:spTree>
    <p:extLst>
      <p:ext uri="{BB962C8B-B14F-4D97-AF65-F5344CB8AC3E}">
        <p14:creationId xmlns:p14="http://schemas.microsoft.com/office/powerpoint/2010/main" val="1376504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atugbay@akyurekltd.com" TargetMode="External"/><Relationship Id="rId2" Type="http://schemas.openxmlformats.org/officeDocument/2006/relationships/hyperlink" Target="http://akyurekltd.com/"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B5215AE1-A4BD-4333-816A-828589C008B0}"/>
              </a:ext>
            </a:extLst>
          </p:cNvPr>
          <p:cNvSpPr>
            <a:spLocks noGrp="1"/>
          </p:cNvSpPr>
          <p:nvPr>
            <p:ph type="sldNum" sz="quarter" idx="12"/>
          </p:nvPr>
        </p:nvSpPr>
        <p:spPr/>
        <p:txBody>
          <a:bodyPr/>
          <a:lstStyle/>
          <a:p>
            <a:fld id="{72CFD60D-3F6E-4A51-94CA-0A34FD1398CB}" type="slidenum">
              <a:rPr lang="en-IN" smtClean="0"/>
              <a:t>1</a:t>
            </a:fld>
            <a:endParaRPr lang="en-IN"/>
          </a:p>
        </p:txBody>
      </p:sp>
      <p:pic>
        <p:nvPicPr>
          <p:cNvPr id="3" name="Resim 2"/>
          <p:cNvPicPr>
            <a:picLocks noChangeAspect="1"/>
          </p:cNvPicPr>
          <p:nvPr/>
        </p:nvPicPr>
        <p:blipFill rotWithShape="1">
          <a:blip r:embed="rId2" cstate="print">
            <a:extLst>
              <a:ext uri="{28A0092B-C50C-407E-A947-70E740481C1C}">
                <a14:useLocalDpi xmlns:a14="http://schemas.microsoft.com/office/drawing/2010/main" val="0"/>
              </a:ext>
            </a:extLst>
          </a:blip>
          <a:srcRect l="3723" r="3487"/>
          <a:stretch/>
        </p:blipFill>
        <p:spPr>
          <a:xfrm>
            <a:off x="0" y="679113"/>
            <a:ext cx="12192000" cy="5823693"/>
          </a:xfrm>
          <a:prstGeom prst="rect">
            <a:avLst/>
          </a:prstGeom>
        </p:spPr>
      </p:pic>
      <p:pic>
        <p:nvPicPr>
          <p:cNvPr id="4" name="Resim 3">
            <a:extLst>
              <a:ext uri="{FF2B5EF4-FFF2-40B4-BE49-F238E27FC236}">
                <a16:creationId xmlns:a16="http://schemas.microsoft.com/office/drawing/2014/main" id="{0B281F1A-D258-422C-8C35-83C70C633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1433" y="775641"/>
            <a:ext cx="2207784" cy="449478"/>
          </a:xfrm>
          <a:prstGeom prst="rect">
            <a:avLst/>
          </a:prstGeom>
        </p:spPr>
      </p:pic>
      <p:pic>
        <p:nvPicPr>
          <p:cNvPr id="5" name="Resim 4">
            <a:extLst>
              <a:ext uri="{FF2B5EF4-FFF2-40B4-BE49-F238E27FC236}">
                <a16:creationId xmlns:a16="http://schemas.microsoft.com/office/drawing/2014/main" id="{23588D15-A8BF-4326-8A96-9E0AAAC886D8}"/>
              </a:ext>
            </a:extLst>
          </p:cNvPr>
          <p:cNvPicPr>
            <a:picLocks noChangeAspect="1"/>
          </p:cNvPicPr>
          <p:nvPr/>
        </p:nvPicPr>
        <p:blipFill>
          <a:blip r:embed="rId4"/>
          <a:stretch>
            <a:fillRect/>
          </a:stretch>
        </p:blipFill>
        <p:spPr>
          <a:xfrm>
            <a:off x="-22466" y="5637319"/>
            <a:ext cx="2624825" cy="719033"/>
          </a:xfrm>
          <a:prstGeom prst="rect">
            <a:avLst/>
          </a:prstGeom>
        </p:spPr>
      </p:pic>
      <p:sp>
        <p:nvSpPr>
          <p:cNvPr id="6" name="Başlık 1">
            <a:extLst>
              <a:ext uri="{FF2B5EF4-FFF2-40B4-BE49-F238E27FC236}">
                <a16:creationId xmlns:a16="http://schemas.microsoft.com/office/drawing/2014/main" id="{4278E337-2D3E-48D1-8F59-DD0AE0A8C5C6}"/>
              </a:ext>
            </a:extLst>
          </p:cNvPr>
          <p:cNvSpPr txBox="1">
            <a:spLocks/>
          </p:cNvSpPr>
          <p:nvPr/>
        </p:nvSpPr>
        <p:spPr>
          <a:xfrm>
            <a:off x="0" y="203003"/>
            <a:ext cx="4287915" cy="44947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t>AKYUREK </a:t>
            </a:r>
            <a:r>
              <a:rPr lang="tr-TR" sz="1800" dirty="0"/>
              <a:t>Machine </a:t>
            </a:r>
            <a:r>
              <a:rPr lang="tr-TR" sz="1800" dirty="0" err="1"/>
              <a:t>Joint</a:t>
            </a:r>
            <a:r>
              <a:rPr lang="tr-TR" sz="1800" dirty="0"/>
              <a:t> </a:t>
            </a:r>
            <a:r>
              <a:rPr lang="tr-TR" sz="1800" dirty="0" err="1"/>
              <a:t>Stock</a:t>
            </a:r>
            <a:r>
              <a:rPr lang="tr-TR" sz="1800" dirty="0"/>
              <a:t> </a:t>
            </a:r>
            <a:r>
              <a:rPr lang="tr-TR" sz="1800" dirty="0" err="1"/>
              <a:t>Company</a:t>
            </a:r>
            <a:br>
              <a:rPr lang="tr-TR" sz="1800" dirty="0"/>
            </a:br>
            <a:endParaRPr lang="tr-TR" sz="1800" dirty="0"/>
          </a:p>
        </p:txBody>
      </p:sp>
    </p:spTree>
    <p:extLst>
      <p:ext uri="{BB962C8B-B14F-4D97-AF65-F5344CB8AC3E}">
        <p14:creationId xmlns:p14="http://schemas.microsoft.com/office/powerpoint/2010/main" val="4269511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C26DC219-AC2E-4A13-AE1C-4FC883438E3A}"/>
              </a:ext>
            </a:extLst>
          </p:cNvPr>
          <p:cNvSpPr>
            <a:spLocks noGrp="1"/>
          </p:cNvSpPr>
          <p:nvPr>
            <p:ph type="sldNum" sz="quarter" idx="12"/>
          </p:nvPr>
        </p:nvSpPr>
        <p:spPr/>
        <p:txBody>
          <a:bodyPr/>
          <a:lstStyle/>
          <a:p>
            <a:fld id="{72CFD60D-3F6E-4A51-94CA-0A34FD1398CB}" type="slidenum">
              <a:rPr lang="en-IN" smtClean="0"/>
              <a:t>10</a:t>
            </a:fld>
            <a:endParaRPr lang="en-IN"/>
          </a:p>
        </p:txBody>
      </p:sp>
      <p:sp>
        <p:nvSpPr>
          <p:cNvPr id="3" name="AutoShape 2">
            <a:extLst>
              <a:ext uri="{FF2B5EF4-FFF2-40B4-BE49-F238E27FC236}">
                <a16:creationId xmlns:a16="http://schemas.microsoft.com/office/drawing/2014/main" id="{C3334AB4-16DA-4CDA-A645-F3151AA9B97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 name="Resim 4">
            <a:extLst>
              <a:ext uri="{FF2B5EF4-FFF2-40B4-BE49-F238E27FC236}">
                <a16:creationId xmlns:a16="http://schemas.microsoft.com/office/drawing/2014/main" id="{2C9EA73D-0DA9-4BBB-BB9C-AB28AE3D1B5D}"/>
              </a:ext>
            </a:extLst>
          </p:cNvPr>
          <p:cNvPicPr>
            <a:picLocks noChangeAspect="1"/>
          </p:cNvPicPr>
          <p:nvPr/>
        </p:nvPicPr>
        <p:blipFill rotWithShape="1">
          <a:blip r:embed="rId2">
            <a:extLst>
              <a:ext uri="{28A0092B-C50C-407E-A947-70E740481C1C}">
                <a14:useLocalDpi xmlns:a14="http://schemas.microsoft.com/office/drawing/2010/main" val="0"/>
              </a:ext>
            </a:extLst>
          </a:blip>
          <a:srcRect t="13783" b="-2121"/>
          <a:stretch/>
        </p:blipFill>
        <p:spPr>
          <a:xfrm>
            <a:off x="0" y="0"/>
            <a:ext cx="12191999" cy="7026676"/>
          </a:xfrm>
          <a:prstGeom prst="rect">
            <a:avLst/>
          </a:prstGeom>
        </p:spPr>
      </p:pic>
      <p:sp>
        <p:nvSpPr>
          <p:cNvPr id="6" name="Başlık 1">
            <a:extLst>
              <a:ext uri="{FF2B5EF4-FFF2-40B4-BE49-F238E27FC236}">
                <a16:creationId xmlns:a16="http://schemas.microsoft.com/office/drawing/2014/main" id="{99528F1C-A53A-436C-9FBE-7A4CDCD8F5D6}"/>
              </a:ext>
            </a:extLst>
          </p:cNvPr>
          <p:cNvSpPr txBox="1">
            <a:spLocks/>
          </p:cNvSpPr>
          <p:nvPr/>
        </p:nvSpPr>
        <p:spPr>
          <a:xfrm>
            <a:off x="84867" y="6231621"/>
            <a:ext cx="8175171" cy="614588"/>
          </a:xfrm>
          <a:prstGeom prst="rect">
            <a:avLst/>
          </a:prstGeom>
        </p:spPr>
        <p:txBody>
          <a:bodyP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4000" b="1" dirty="0"/>
              <a:t>1 </a:t>
            </a:r>
            <a:r>
              <a:rPr lang="tr-TR" sz="4000" b="1" dirty="0" err="1"/>
              <a:t>tph</a:t>
            </a:r>
            <a:r>
              <a:rPr lang="tr-TR" sz="4000" b="1" dirty="0"/>
              <a:t> </a:t>
            </a:r>
            <a:r>
              <a:rPr lang="tr-TR" sz="4000" b="1" dirty="0" err="1"/>
              <a:t>Sesame</a:t>
            </a:r>
            <a:r>
              <a:rPr lang="tr-TR" sz="4000" b="1" dirty="0"/>
              <a:t> </a:t>
            </a:r>
            <a:r>
              <a:rPr lang="tr-TR" sz="4000" b="1" dirty="0" err="1"/>
              <a:t>Peeling</a:t>
            </a:r>
            <a:r>
              <a:rPr lang="tr-TR" sz="4000" b="1" dirty="0"/>
              <a:t> </a:t>
            </a:r>
            <a:r>
              <a:rPr lang="tr-TR" sz="4000" b="1" dirty="0" err="1"/>
              <a:t>line</a:t>
            </a:r>
            <a:endParaRPr lang="tr-TR" sz="4000" b="1" dirty="0"/>
          </a:p>
          <a:p>
            <a:pPr algn="l"/>
            <a:r>
              <a:rPr lang="tr-TR" sz="4000" b="1" dirty="0" err="1"/>
              <a:t>Render</a:t>
            </a:r>
            <a:r>
              <a:rPr lang="tr-TR" sz="4000" b="1" dirty="0"/>
              <a:t> Visual</a:t>
            </a:r>
          </a:p>
        </p:txBody>
      </p:sp>
      <p:pic>
        <p:nvPicPr>
          <p:cNvPr id="7" name="Resim 6">
            <a:extLst>
              <a:ext uri="{FF2B5EF4-FFF2-40B4-BE49-F238E27FC236}">
                <a16:creationId xmlns:a16="http://schemas.microsoft.com/office/drawing/2014/main" id="{8DA56D4E-B8D0-413D-B4E2-2CE338C2C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6042" y="164008"/>
            <a:ext cx="2705681" cy="550844"/>
          </a:xfrm>
          <a:prstGeom prst="rect">
            <a:avLst/>
          </a:prstGeom>
        </p:spPr>
      </p:pic>
    </p:spTree>
    <p:extLst>
      <p:ext uri="{BB962C8B-B14F-4D97-AF65-F5344CB8AC3E}">
        <p14:creationId xmlns:p14="http://schemas.microsoft.com/office/powerpoint/2010/main" val="2910736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D15A2A05-19FC-493B-B986-851C7C10A630}"/>
              </a:ext>
            </a:extLst>
          </p:cNvPr>
          <p:cNvSpPr>
            <a:spLocks noGrp="1"/>
          </p:cNvSpPr>
          <p:nvPr>
            <p:ph type="sldNum" sz="quarter" idx="12"/>
          </p:nvPr>
        </p:nvSpPr>
        <p:spPr/>
        <p:txBody>
          <a:bodyPr/>
          <a:lstStyle/>
          <a:p>
            <a:fld id="{72CFD60D-3F6E-4A51-94CA-0A34FD1398CB}" type="slidenum">
              <a:rPr lang="en-IN" smtClean="0"/>
              <a:t>11</a:t>
            </a:fld>
            <a:endParaRPr lang="en-IN"/>
          </a:p>
        </p:txBody>
      </p:sp>
      <p:pic>
        <p:nvPicPr>
          <p:cNvPr id="3" name="Resim 2">
            <a:extLst>
              <a:ext uri="{FF2B5EF4-FFF2-40B4-BE49-F238E27FC236}">
                <a16:creationId xmlns:a16="http://schemas.microsoft.com/office/drawing/2014/main" id="{10E5BDF5-D40F-4601-82EC-50C06E7B6D00}"/>
              </a:ext>
            </a:extLst>
          </p:cNvPr>
          <p:cNvPicPr>
            <a:picLocks noChangeAspect="1"/>
          </p:cNvPicPr>
          <p:nvPr/>
        </p:nvPicPr>
        <p:blipFill rotWithShape="1">
          <a:blip r:embed="rId2"/>
          <a:srcRect l="1875" t="12974" r="2754" b="33076"/>
          <a:stretch/>
        </p:blipFill>
        <p:spPr>
          <a:xfrm>
            <a:off x="0" y="1518082"/>
            <a:ext cx="12192000" cy="3879542"/>
          </a:xfrm>
          <a:prstGeom prst="rect">
            <a:avLst/>
          </a:prstGeom>
        </p:spPr>
      </p:pic>
      <p:sp>
        <p:nvSpPr>
          <p:cNvPr id="6" name="Başlık 1">
            <a:extLst>
              <a:ext uri="{FF2B5EF4-FFF2-40B4-BE49-F238E27FC236}">
                <a16:creationId xmlns:a16="http://schemas.microsoft.com/office/drawing/2014/main" id="{D0414AC6-A75F-4AE1-B62C-232B516218A8}"/>
              </a:ext>
            </a:extLst>
          </p:cNvPr>
          <p:cNvSpPr txBox="1">
            <a:spLocks/>
          </p:cNvSpPr>
          <p:nvPr/>
        </p:nvSpPr>
        <p:spPr>
          <a:xfrm>
            <a:off x="315686" y="194356"/>
            <a:ext cx="8175171" cy="614588"/>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4000" b="1" dirty="0" err="1"/>
              <a:t>Section</a:t>
            </a:r>
            <a:r>
              <a:rPr lang="tr-TR" sz="4000" b="1" dirty="0"/>
              <a:t> </a:t>
            </a:r>
            <a:r>
              <a:rPr lang="tr-TR" sz="4000" b="1" dirty="0" err="1"/>
              <a:t>View</a:t>
            </a:r>
            <a:r>
              <a:rPr lang="tr-TR" sz="4000" b="1" dirty="0"/>
              <a:t>  &amp; </a:t>
            </a:r>
            <a:r>
              <a:rPr lang="tr-TR" sz="4000" b="1" dirty="0" err="1"/>
              <a:t>Diagram</a:t>
            </a:r>
            <a:endParaRPr lang="tr-TR" sz="4000" b="1" dirty="0"/>
          </a:p>
        </p:txBody>
      </p:sp>
    </p:spTree>
    <p:extLst>
      <p:ext uri="{BB962C8B-B14F-4D97-AF65-F5344CB8AC3E}">
        <p14:creationId xmlns:p14="http://schemas.microsoft.com/office/powerpoint/2010/main" val="3647902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5A1E3D09-2A78-496B-B359-8642731C3EA2}"/>
              </a:ext>
            </a:extLst>
          </p:cNvPr>
          <p:cNvSpPr>
            <a:spLocks noGrp="1"/>
          </p:cNvSpPr>
          <p:nvPr>
            <p:ph type="sldNum" sz="quarter" idx="12"/>
          </p:nvPr>
        </p:nvSpPr>
        <p:spPr/>
        <p:txBody>
          <a:bodyPr/>
          <a:lstStyle/>
          <a:p>
            <a:fld id="{72CFD60D-3F6E-4A51-94CA-0A34FD1398CB}" type="slidenum">
              <a:rPr lang="en-IN" smtClean="0"/>
              <a:t>12</a:t>
            </a:fld>
            <a:endParaRPr lang="en-IN"/>
          </a:p>
        </p:txBody>
      </p:sp>
      <p:pic>
        <p:nvPicPr>
          <p:cNvPr id="3" name="Resim 2">
            <a:extLst>
              <a:ext uri="{FF2B5EF4-FFF2-40B4-BE49-F238E27FC236}">
                <a16:creationId xmlns:a16="http://schemas.microsoft.com/office/drawing/2014/main" id="{8C810C54-0DAD-4ACC-983B-FB99366BB110}"/>
              </a:ext>
            </a:extLst>
          </p:cNvPr>
          <p:cNvPicPr>
            <a:picLocks noChangeAspect="1"/>
          </p:cNvPicPr>
          <p:nvPr/>
        </p:nvPicPr>
        <p:blipFill rotWithShape="1">
          <a:blip r:embed="rId2"/>
          <a:srcRect l="7971" t="22215" r="3082" b="27621"/>
          <a:stretch/>
        </p:blipFill>
        <p:spPr>
          <a:xfrm>
            <a:off x="0" y="1420427"/>
            <a:ext cx="12192000" cy="3790766"/>
          </a:xfrm>
          <a:prstGeom prst="rect">
            <a:avLst/>
          </a:prstGeom>
        </p:spPr>
      </p:pic>
      <p:sp>
        <p:nvSpPr>
          <p:cNvPr id="4" name="Başlık 1">
            <a:extLst>
              <a:ext uri="{FF2B5EF4-FFF2-40B4-BE49-F238E27FC236}">
                <a16:creationId xmlns:a16="http://schemas.microsoft.com/office/drawing/2014/main" id="{D7CDE73C-F032-4F16-A843-475DCB1663AC}"/>
              </a:ext>
            </a:extLst>
          </p:cNvPr>
          <p:cNvSpPr txBox="1">
            <a:spLocks/>
          </p:cNvSpPr>
          <p:nvPr/>
        </p:nvSpPr>
        <p:spPr>
          <a:xfrm>
            <a:off x="315686" y="194356"/>
            <a:ext cx="8175171" cy="614588"/>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4000" b="1" dirty="0" err="1"/>
              <a:t>Topview-Layout</a:t>
            </a:r>
            <a:endParaRPr lang="tr-TR" sz="4000" b="1" dirty="0"/>
          </a:p>
        </p:txBody>
      </p:sp>
      <p:sp>
        <p:nvSpPr>
          <p:cNvPr id="5" name="Başlık 1">
            <a:extLst>
              <a:ext uri="{FF2B5EF4-FFF2-40B4-BE49-F238E27FC236}">
                <a16:creationId xmlns:a16="http://schemas.microsoft.com/office/drawing/2014/main" id="{D2FEBCDB-079C-4276-913B-414502016F33}"/>
              </a:ext>
            </a:extLst>
          </p:cNvPr>
          <p:cNvSpPr txBox="1">
            <a:spLocks/>
          </p:cNvSpPr>
          <p:nvPr/>
        </p:nvSpPr>
        <p:spPr>
          <a:xfrm>
            <a:off x="315686" y="5924327"/>
            <a:ext cx="8175171" cy="614588"/>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4000" b="1" dirty="0"/>
              <a:t>40 x 11 </a:t>
            </a:r>
            <a:r>
              <a:rPr lang="tr-TR" sz="4000" b="1" dirty="0" err="1"/>
              <a:t>Meters</a:t>
            </a:r>
            <a:r>
              <a:rPr lang="tr-TR" sz="4000" b="1" dirty="0"/>
              <a:t> – H: 7 </a:t>
            </a:r>
            <a:r>
              <a:rPr lang="tr-TR" sz="4000" b="1" dirty="0" err="1"/>
              <a:t>meters</a:t>
            </a:r>
            <a:endParaRPr lang="tr-TR" sz="4000" b="1" dirty="0"/>
          </a:p>
        </p:txBody>
      </p:sp>
    </p:spTree>
    <p:extLst>
      <p:ext uri="{BB962C8B-B14F-4D97-AF65-F5344CB8AC3E}">
        <p14:creationId xmlns:p14="http://schemas.microsoft.com/office/powerpoint/2010/main" val="1695263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3772F9A-1172-48AB-9B01-083DB3DAC0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197" y="0"/>
            <a:ext cx="5894347" cy="6858000"/>
          </a:xfrm>
          <a:prstGeom prst="rect">
            <a:avLst/>
          </a:prstGeom>
        </p:spPr>
      </p:pic>
      <p:sp>
        <p:nvSpPr>
          <p:cNvPr id="2" name="Başlık 1"/>
          <p:cNvSpPr>
            <a:spLocks noGrp="1"/>
          </p:cNvSpPr>
          <p:nvPr>
            <p:ph type="title"/>
          </p:nvPr>
        </p:nvSpPr>
        <p:spPr>
          <a:xfrm>
            <a:off x="315686" y="194356"/>
            <a:ext cx="8175171" cy="614588"/>
          </a:xfrm>
        </p:spPr>
        <p:txBody>
          <a:bodyPr>
            <a:normAutofit fontScale="90000"/>
          </a:bodyPr>
          <a:lstStyle/>
          <a:p>
            <a:pPr algn="l"/>
            <a:r>
              <a:rPr lang="tr-TR" sz="4000" b="1" dirty="0"/>
              <a:t>SESAME PEELER</a:t>
            </a:r>
          </a:p>
        </p:txBody>
      </p:sp>
      <p:sp>
        <p:nvSpPr>
          <p:cNvPr id="4" name="Slayt Numarası Yer Tutucusu 3"/>
          <p:cNvSpPr>
            <a:spLocks noGrp="1"/>
          </p:cNvSpPr>
          <p:nvPr>
            <p:ph type="sldNum" sz="quarter" idx="12"/>
          </p:nvPr>
        </p:nvSpPr>
        <p:spPr/>
        <p:txBody>
          <a:bodyPr/>
          <a:lstStyle/>
          <a:p>
            <a:fld id="{72CFD60D-3F6E-4A51-94CA-0A34FD1398CB}" type="slidenum">
              <a:rPr lang="en-IN" smtClean="0"/>
              <a:t>13</a:t>
            </a:fld>
            <a:endParaRPr lang="en-IN"/>
          </a:p>
        </p:txBody>
      </p:sp>
      <p:sp>
        <p:nvSpPr>
          <p:cNvPr id="6" name="Title 1">
            <a:extLst>
              <a:ext uri="{FF2B5EF4-FFF2-40B4-BE49-F238E27FC236}">
                <a16:creationId xmlns:a16="http://schemas.microsoft.com/office/drawing/2014/main" id="{8C4E7464-92E7-45D2-BA9D-D88E4B867BCD}"/>
              </a:ext>
            </a:extLst>
          </p:cNvPr>
          <p:cNvSpPr txBox="1">
            <a:spLocks/>
          </p:cNvSpPr>
          <p:nvPr/>
        </p:nvSpPr>
        <p:spPr>
          <a:xfrm>
            <a:off x="260836" y="669031"/>
            <a:ext cx="6531430" cy="5686652"/>
          </a:xfrm>
          <a:prstGeom prst="rect">
            <a:avLst/>
          </a:prstGeom>
        </p:spPr>
        <p:txBody>
          <a:bodyPr vert="horz" lIns="91440" tIns="45720" rIns="91440" bIns="45720" rtlCol="0" anchor="t">
            <a:noAutofit/>
          </a:bodyPr>
          <a:lstStyle>
            <a:defPPr>
              <a:defRPr lang="en-US"/>
            </a:defPPr>
            <a:lvl1pPr>
              <a:lnSpc>
                <a:spcPct val="200000"/>
              </a:lnSpc>
              <a:spcBef>
                <a:spcPct val="0"/>
              </a:spcBef>
              <a:buNone/>
              <a:defRPr sz="1600">
                <a:latin typeface="+mj-lt"/>
                <a:ea typeface="+mj-ea"/>
                <a:cs typeface="+mj-cs"/>
              </a:defRPr>
            </a:lvl1pPr>
          </a:lstStyle>
          <a:p>
            <a:r>
              <a:rPr lang="en-US" sz="1300" dirty="0" err="1">
                <a:latin typeface="Arial" panose="020B0604020202020204" pitchFamily="34" charset="0"/>
                <a:cs typeface="Arial" panose="020B0604020202020204" pitchFamily="34" charset="0"/>
              </a:rPr>
              <a:t>Akyurek's</a:t>
            </a:r>
            <a:r>
              <a:rPr lang="en-US" sz="1300" dirty="0">
                <a:latin typeface="Arial" panose="020B0604020202020204" pitchFamily="34" charset="0"/>
                <a:cs typeface="Arial" panose="020B0604020202020204" pitchFamily="34" charset="0"/>
              </a:rPr>
              <a:t> Sesame Peeler SP-4000 </a:t>
            </a:r>
            <a:r>
              <a:rPr lang="tr-TR" sz="1300" dirty="0">
                <a:latin typeface="Arial" panose="020B0604020202020204" pitchFamily="34" charset="0"/>
                <a:cs typeface="Arial" panose="020B0604020202020204" pitchFamily="34" charset="0"/>
              </a:rPr>
              <a:t>Series </a:t>
            </a:r>
            <a:r>
              <a:rPr lang="en-US" sz="1300" dirty="0">
                <a:latin typeface="Arial" panose="020B0604020202020204" pitchFamily="34" charset="0"/>
                <a:cs typeface="Arial" panose="020B0604020202020204" pitchFamily="34" charset="0"/>
              </a:rPr>
              <a:t>is a precise and efficient friction type dehulling units applicable for processing all kinds and types of Sesame seed peeling. </a:t>
            </a:r>
            <a:br>
              <a:rPr lang="en-US" sz="13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Fully enclosed Hygienic Operation.</a:t>
            </a:r>
          </a:p>
          <a:p>
            <a:r>
              <a:rPr lang="en-US" sz="1300" dirty="0">
                <a:latin typeface="Arial" panose="020B0604020202020204" pitchFamily="34" charset="0"/>
                <a:cs typeface="Arial" panose="020B0604020202020204" pitchFamily="34" charset="0"/>
              </a:rPr>
              <a:t>Minimized utility bills comparison to other traditional methods of peeling.</a:t>
            </a:r>
          </a:p>
          <a:p>
            <a:r>
              <a:rPr lang="en-US" sz="1300" dirty="0">
                <a:latin typeface="Arial" panose="020B0604020202020204" pitchFamily="34" charset="0"/>
                <a:cs typeface="Arial" panose="020B0604020202020204" pitchFamily="34" charset="0"/>
              </a:rPr>
              <a:t>No chemical or salt used during Sesame Peeling Process.</a:t>
            </a:r>
          </a:p>
          <a:p>
            <a:r>
              <a:rPr lang="en-US" sz="1300" dirty="0">
                <a:latin typeface="Arial" panose="020B0604020202020204" pitchFamily="34" charset="0"/>
                <a:cs typeface="Arial" panose="020B0604020202020204" pitchFamily="34" charset="0"/>
              </a:rPr>
              <a:t>High quality product without modifying Sesame’s natural properties.</a:t>
            </a:r>
          </a:p>
          <a:p>
            <a:r>
              <a:rPr lang="en-US" sz="1300" dirty="0">
                <a:latin typeface="Arial" panose="020B0604020202020204" pitchFamily="34" charset="0"/>
                <a:cs typeface="Arial" panose="020B0604020202020204" pitchFamily="34" charset="0"/>
              </a:rPr>
              <a:t>Improved peeling systems via Innovative technology.</a:t>
            </a:r>
            <a:endParaRPr lang="tr-TR"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The peeling system is made of three cylinders.</a:t>
            </a:r>
            <a:br>
              <a:rPr lang="en-US" sz="13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For optimum and high yield peeling process the first cylinder mixes the seeds with water in a continual and homogeneous way. </a:t>
            </a:r>
            <a:br>
              <a:rPr lang="en-US" sz="13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For peeling process second cylinder creates friction between the seeds. </a:t>
            </a:r>
            <a:br>
              <a:rPr lang="en-US" sz="13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The third cylinder continues the friction process with the same friction technique, so an optimum and high quality result obtained with process repeat. </a:t>
            </a:r>
            <a:br>
              <a:rPr lang="en-US" sz="13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Regulation of input parameters control via on board PLC Panel.</a:t>
            </a:r>
            <a:endParaRPr lang="tr-TR" sz="1300" dirty="0">
              <a:latin typeface="Arial" panose="020B0604020202020204" pitchFamily="34" charset="0"/>
              <a:cs typeface="Arial" panose="020B0604020202020204" pitchFamily="34" charset="0"/>
            </a:endParaRPr>
          </a:p>
          <a:p>
            <a:endParaRPr lang="en-US" sz="1300" dirty="0">
              <a:latin typeface="Arial" panose="020B0604020202020204" pitchFamily="34" charset="0"/>
              <a:cs typeface="Arial" panose="020B0604020202020204" pitchFamily="34" charset="0"/>
            </a:endParaRPr>
          </a:p>
        </p:txBody>
      </p:sp>
      <p:pic>
        <p:nvPicPr>
          <p:cNvPr id="8" name="Resim 7">
            <a:extLst>
              <a:ext uri="{FF2B5EF4-FFF2-40B4-BE49-F238E27FC236}">
                <a16:creationId xmlns:a16="http://schemas.microsoft.com/office/drawing/2014/main" id="{0936B3D8-CEE2-4FDF-86DA-1414398BB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665" y="6263493"/>
            <a:ext cx="2705681" cy="550844"/>
          </a:xfrm>
          <a:prstGeom prst="rect">
            <a:avLst/>
          </a:prstGeom>
        </p:spPr>
      </p:pic>
    </p:spTree>
    <p:extLst>
      <p:ext uri="{BB962C8B-B14F-4D97-AF65-F5344CB8AC3E}">
        <p14:creationId xmlns:p14="http://schemas.microsoft.com/office/powerpoint/2010/main" val="2227269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E7464-92E7-45D2-BA9D-D88E4B867BCD}"/>
              </a:ext>
            </a:extLst>
          </p:cNvPr>
          <p:cNvSpPr>
            <a:spLocks noGrp="1"/>
          </p:cNvSpPr>
          <p:nvPr>
            <p:ph type="title"/>
          </p:nvPr>
        </p:nvSpPr>
        <p:spPr>
          <a:xfrm>
            <a:off x="435429" y="573017"/>
            <a:ext cx="8175171" cy="523149"/>
          </a:xfrm>
        </p:spPr>
        <p:txBody>
          <a:bodyPr>
            <a:normAutofit fontScale="90000"/>
          </a:bodyPr>
          <a:lstStyle/>
          <a:p>
            <a:pPr algn="l"/>
            <a:r>
              <a:rPr lang="tr-TR" sz="4000" b="1" dirty="0"/>
              <a:t>ZIG ZAG AIR HUSK SEPARATOR</a:t>
            </a:r>
            <a:endParaRPr lang="en-IN" sz="4000" b="1" dirty="0"/>
          </a:p>
        </p:txBody>
      </p:sp>
      <p:pic>
        <p:nvPicPr>
          <p:cNvPr id="6" name="İçerik Yer Tutucus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93460" y="714852"/>
            <a:ext cx="2992846" cy="5825769"/>
          </a:xfrm>
        </p:spPr>
      </p:pic>
      <p:sp>
        <p:nvSpPr>
          <p:cNvPr id="4" name="Slide Number Placeholder 3">
            <a:extLst>
              <a:ext uri="{FF2B5EF4-FFF2-40B4-BE49-F238E27FC236}">
                <a16:creationId xmlns:a16="http://schemas.microsoft.com/office/drawing/2014/main" id="{26BFE43F-B262-44E6-856E-EDA7CE503BA5}"/>
              </a:ext>
            </a:extLst>
          </p:cNvPr>
          <p:cNvSpPr>
            <a:spLocks noGrp="1"/>
          </p:cNvSpPr>
          <p:nvPr>
            <p:ph type="sldNum" sz="quarter" idx="12"/>
          </p:nvPr>
        </p:nvSpPr>
        <p:spPr/>
        <p:txBody>
          <a:bodyPr/>
          <a:lstStyle/>
          <a:p>
            <a:fld id="{72CFD60D-3F6E-4A51-94CA-0A34FD1398CB}" type="slidenum">
              <a:rPr lang="en-IN" smtClean="0"/>
              <a:t>14</a:t>
            </a:fld>
            <a:endParaRPr lang="en-IN"/>
          </a:p>
        </p:txBody>
      </p:sp>
      <p:sp>
        <p:nvSpPr>
          <p:cNvPr id="9" name="Title 1">
            <a:extLst>
              <a:ext uri="{FF2B5EF4-FFF2-40B4-BE49-F238E27FC236}">
                <a16:creationId xmlns:a16="http://schemas.microsoft.com/office/drawing/2014/main" id="{8C4E7464-92E7-45D2-BA9D-D88E4B867BCD}"/>
              </a:ext>
            </a:extLst>
          </p:cNvPr>
          <p:cNvSpPr txBox="1">
            <a:spLocks/>
          </p:cNvSpPr>
          <p:nvPr/>
        </p:nvSpPr>
        <p:spPr>
          <a:xfrm>
            <a:off x="435429" y="1506265"/>
            <a:ext cx="7831909" cy="3845470"/>
          </a:xfrm>
          <a:prstGeom prst="rect">
            <a:avLst/>
          </a:prstGeom>
        </p:spPr>
        <p:txBody>
          <a:bodyPr vert="horz" lIns="91440" tIns="45720" rIns="91440" bIns="45720" rtlCol="0" anchor="t">
            <a:noAutofit/>
          </a:bodyPr>
          <a:lstStyle>
            <a:defPPr>
              <a:defRPr lang="en-US"/>
            </a:defPPr>
            <a:lvl1pPr>
              <a:lnSpc>
                <a:spcPct val="200000"/>
              </a:lnSpc>
              <a:spcBef>
                <a:spcPct val="0"/>
              </a:spcBef>
              <a:buNone/>
              <a:defRPr sz="1300">
                <a:latin typeface="Arial" panose="020B0604020202020204" pitchFamily="34" charset="0"/>
                <a:ea typeface="+mj-ea"/>
                <a:cs typeface="Arial" panose="020B0604020202020204" pitchFamily="34" charset="0"/>
              </a:defRPr>
            </a:lvl1pPr>
          </a:lstStyle>
          <a:p>
            <a:r>
              <a:rPr lang="tr-TR" dirty="0" err="1"/>
              <a:t>Peeled</a:t>
            </a:r>
            <a:r>
              <a:rPr lang="tr-TR" dirty="0"/>
              <a:t> </a:t>
            </a:r>
            <a:r>
              <a:rPr lang="tr-TR" dirty="0" err="1"/>
              <a:t>Sesame</a:t>
            </a:r>
            <a:r>
              <a:rPr lang="tr-TR" dirty="0"/>
              <a:t> </a:t>
            </a:r>
            <a:r>
              <a:rPr lang="tr-TR" dirty="0" err="1"/>
              <a:t>and</a:t>
            </a:r>
            <a:r>
              <a:rPr lang="tr-TR" dirty="0"/>
              <a:t> </a:t>
            </a:r>
            <a:r>
              <a:rPr lang="en-US" dirty="0"/>
              <a:t>Husk Separation</a:t>
            </a:r>
            <a:endParaRPr lang="tr-TR" dirty="0"/>
          </a:p>
          <a:p>
            <a:r>
              <a:rPr lang="en-US" dirty="0"/>
              <a:t>Sesame Peelers output feed to a Pneumatic Conveyor which conveys the product to First Cyclone Feeder Hopper. </a:t>
            </a:r>
            <a:endParaRPr lang="tr-TR" dirty="0"/>
          </a:p>
          <a:p>
            <a:r>
              <a:rPr lang="en-US" dirty="0"/>
              <a:t>Feeder hopper</a:t>
            </a:r>
            <a:r>
              <a:rPr lang="tr-TR" dirty="0"/>
              <a:t> </a:t>
            </a:r>
            <a:r>
              <a:rPr lang="en-US" dirty="0"/>
              <a:t>Cyclone with Rotary Feeder delivers the product (Husk and peeled Sesame)</a:t>
            </a:r>
            <a:r>
              <a:rPr lang="tr-TR" dirty="0"/>
              <a:t> </a:t>
            </a:r>
            <a:r>
              <a:rPr lang="en-US" dirty="0"/>
              <a:t>to 6 Counter Flow Zig Zag Air Channel equipped with Heat Resistances</a:t>
            </a:r>
            <a:r>
              <a:rPr lang="tr-TR" dirty="0"/>
              <a:t> </a:t>
            </a:r>
            <a:r>
              <a:rPr lang="en-US" dirty="0"/>
              <a:t>and 4 kW Aspirator</a:t>
            </a:r>
            <a:r>
              <a:rPr lang="tr-TR" dirty="0"/>
              <a:t>.</a:t>
            </a:r>
          </a:p>
          <a:p>
            <a:r>
              <a:rPr lang="en-US" dirty="0"/>
              <a:t>The hot air which is pushed from bottom</a:t>
            </a:r>
            <a:r>
              <a:rPr lang="tr-TR" dirty="0"/>
              <a:t> of </a:t>
            </a:r>
            <a:r>
              <a:rPr lang="tr-TR" dirty="0" err="1"/>
              <a:t>Zig</a:t>
            </a:r>
            <a:r>
              <a:rPr lang="tr-TR" dirty="0"/>
              <a:t> </a:t>
            </a:r>
            <a:r>
              <a:rPr lang="tr-TR" dirty="0" err="1"/>
              <a:t>Zag</a:t>
            </a:r>
            <a:r>
              <a:rPr lang="tr-TR" dirty="0"/>
              <a:t> </a:t>
            </a:r>
            <a:r>
              <a:rPr lang="tr-TR" dirty="0" err="1"/>
              <a:t>Air</a:t>
            </a:r>
            <a:r>
              <a:rPr lang="tr-TR" dirty="0"/>
              <a:t> Channel</a:t>
            </a:r>
            <a:r>
              <a:rPr lang="en-US" dirty="0"/>
              <a:t> to the top</a:t>
            </a:r>
            <a:r>
              <a:rPr lang="tr-TR" dirty="0"/>
              <a:t>,</a:t>
            </a:r>
            <a:r>
              <a:rPr lang="en-US" dirty="0"/>
              <a:t> meets with gravity flow husk and peeled Sesame and this is where the husk is pushed up</a:t>
            </a:r>
            <a:r>
              <a:rPr lang="tr-TR" dirty="0"/>
              <a:t> </a:t>
            </a:r>
            <a:r>
              <a:rPr lang="en-US" dirty="0"/>
              <a:t>stream and separated from peeled sesame.</a:t>
            </a:r>
          </a:p>
        </p:txBody>
      </p:sp>
      <p:pic>
        <p:nvPicPr>
          <p:cNvPr id="7" name="Resim 6">
            <a:extLst>
              <a:ext uri="{FF2B5EF4-FFF2-40B4-BE49-F238E27FC236}">
                <a16:creationId xmlns:a16="http://schemas.microsoft.com/office/drawing/2014/main" id="{92D5D734-E621-4AAC-8477-1A32654C2D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120" y="6080931"/>
            <a:ext cx="2705681" cy="550844"/>
          </a:xfrm>
          <a:prstGeom prst="rect">
            <a:avLst/>
          </a:prstGeom>
        </p:spPr>
      </p:pic>
    </p:spTree>
    <p:extLst>
      <p:ext uri="{BB962C8B-B14F-4D97-AF65-F5344CB8AC3E}">
        <p14:creationId xmlns:p14="http://schemas.microsoft.com/office/powerpoint/2010/main" val="1380202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88577" y="230656"/>
            <a:ext cx="8175171" cy="777874"/>
          </a:xfrm>
        </p:spPr>
        <p:txBody>
          <a:bodyPr>
            <a:normAutofit/>
          </a:bodyPr>
          <a:lstStyle/>
          <a:p>
            <a:pPr algn="l"/>
            <a:r>
              <a:rPr lang="tr-TR" sz="3600" b="1" dirty="0"/>
              <a:t>SEED BRUSH CLEANER</a:t>
            </a: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55485" y="1178905"/>
            <a:ext cx="6216526" cy="5007069"/>
          </a:xfrm>
        </p:spPr>
      </p:pic>
      <p:sp>
        <p:nvSpPr>
          <p:cNvPr id="4" name="Slayt Numarası Yer Tutucusu 3"/>
          <p:cNvSpPr>
            <a:spLocks noGrp="1"/>
          </p:cNvSpPr>
          <p:nvPr>
            <p:ph type="sldNum" sz="quarter" idx="12"/>
          </p:nvPr>
        </p:nvSpPr>
        <p:spPr/>
        <p:txBody>
          <a:bodyPr/>
          <a:lstStyle/>
          <a:p>
            <a:fld id="{72CFD60D-3F6E-4A51-94CA-0A34FD1398CB}" type="slidenum">
              <a:rPr lang="en-IN" smtClean="0"/>
              <a:t>15</a:t>
            </a:fld>
            <a:endParaRPr lang="en-IN"/>
          </a:p>
        </p:txBody>
      </p:sp>
      <p:sp>
        <p:nvSpPr>
          <p:cNvPr id="6" name="Title 1">
            <a:extLst>
              <a:ext uri="{FF2B5EF4-FFF2-40B4-BE49-F238E27FC236}">
                <a16:creationId xmlns:a16="http://schemas.microsoft.com/office/drawing/2014/main" id="{8C4E7464-92E7-45D2-BA9D-D88E4B867BCD}"/>
              </a:ext>
            </a:extLst>
          </p:cNvPr>
          <p:cNvSpPr txBox="1">
            <a:spLocks/>
          </p:cNvSpPr>
          <p:nvPr/>
        </p:nvSpPr>
        <p:spPr>
          <a:xfrm>
            <a:off x="597648" y="1223682"/>
            <a:ext cx="4800599" cy="394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nSpc>
                <a:spcPct val="150000"/>
              </a:lnSpc>
            </a:pPr>
            <a:r>
              <a:rPr lang="en-US" sz="1600" dirty="0">
                <a:latin typeface="Arial" panose="020B0604020202020204" pitchFamily="34" charset="0"/>
                <a:cs typeface="Arial" panose="020B0604020202020204" pitchFamily="34" charset="0"/>
              </a:rPr>
              <a:t>Seed Brusher is designed for many application;</a:t>
            </a:r>
          </a:p>
          <a:p>
            <a:pPr>
              <a:lnSpc>
                <a:spcPct val="150000"/>
              </a:lnSpc>
            </a:pPr>
            <a:r>
              <a:rPr lang="en-US" sz="1600" dirty="0">
                <a:latin typeface="Arial" panose="020B0604020202020204" pitchFamily="34" charset="0"/>
                <a:cs typeface="Arial" panose="020B0604020202020204" pitchFamily="34" charset="0"/>
              </a:rPr>
              <a:t>*Removing the black spots of sesame seeds on the nose of the seed</a:t>
            </a:r>
          </a:p>
          <a:p>
            <a:pPr>
              <a:lnSpc>
                <a:spcPct val="150000"/>
              </a:lnSpc>
            </a:pPr>
            <a:r>
              <a:rPr lang="en-US" sz="1600" dirty="0">
                <a:latin typeface="Arial" panose="020B0604020202020204" pitchFamily="34" charset="0"/>
                <a:cs typeface="Arial" panose="020B0604020202020204" pitchFamily="34" charset="0"/>
              </a:rPr>
              <a:t>*Continue hulling process for semi hulled sesame</a:t>
            </a:r>
          </a:p>
          <a:p>
            <a:pPr>
              <a:lnSpc>
                <a:spcPct val="150000"/>
              </a:lnSpc>
            </a:pPr>
            <a:r>
              <a:rPr lang="en-US" sz="1600" dirty="0">
                <a:latin typeface="Arial" panose="020B0604020202020204" pitchFamily="34" charset="0"/>
                <a:cs typeface="Arial" panose="020B0604020202020204" pitchFamily="34" charset="0"/>
              </a:rPr>
              <a:t>*Cool down the previously treated product in the dryer to a room temperature</a:t>
            </a:r>
          </a:p>
          <a:p>
            <a:pPr>
              <a:lnSpc>
                <a:spcPct val="150000"/>
              </a:lnSpc>
            </a:pPr>
            <a:r>
              <a:rPr lang="en-US" sz="1600" dirty="0">
                <a:latin typeface="Arial" panose="020B0604020202020204" pitchFamily="34" charset="0"/>
                <a:cs typeface="Arial" panose="020B0604020202020204" pitchFamily="34" charset="0"/>
              </a:rPr>
              <a:t>*Removing hull that has loosen in the drying or roasting process.</a:t>
            </a:r>
            <a:endParaRPr lang="tr-TR" sz="1600" dirty="0">
              <a:latin typeface="Arial" panose="020B0604020202020204" pitchFamily="34" charset="0"/>
              <a:cs typeface="Arial" panose="020B0604020202020204" pitchFamily="34" charset="0"/>
            </a:endParaRPr>
          </a:p>
        </p:txBody>
      </p:sp>
      <p:pic>
        <p:nvPicPr>
          <p:cNvPr id="7" name="Resim 6">
            <a:extLst>
              <a:ext uri="{FF2B5EF4-FFF2-40B4-BE49-F238E27FC236}">
                <a16:creationId xmlns:a16="http://schemas.microsoft.com/office/drawing/2014/main" id="{1F07F4F5-AB4A-4951-8C8E-41E39D97C0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577" y="5988071"/>
            <a:ext cx="2705681" cy="550844"/>
          </a:xfrm>
          <a:prstGeom prst="rect">
            <a:avLst/>
          </a:prstGeom>
        </p:spPr>
      </p:pic>
    </p:spTree>
    <p:extLst>
      <p:ext uri="{BB962C8B-B14F-4D97-AF65-F5344CB8AC3E}">
        <p14:creationId xmlns:p14="http://schemas.microsoft.com/office/powerpoint/2010/main" val="507184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11629" y="156122"/>
            <a:ext cx="8175171" cy="575400"/>
          </a:xfrm>
        </p:spPr>
        <p:txBody>
          <a:bodyPr>
            <a:normAutofit fontScale="90000"/>
          </a:bodyPr>
          <a:lstStyle/>
          <a:p>
            <a:pPr algn="l"/>
            <a:r>
              <a:rPr lang="tr-TR" sz="4000" b="1" dirty="0"/>
              <a:t>VIBRATORY SIFTER SEPARATOR</a:t>
            </a: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80256" y="1046480"/>
            <a:ext cx="5111744" cy="5127768"/>
          </a:xfrm>
        </p:spPr>
      </p:pic>
      <p:sp>
        <p:nvSpPr>
          <p:cNvPr id="4" name="Slayt Numarası Yer Tutucusu 3"/>
          <p:cNvSpPr>
            <a:spLocks noGrp="1"/>
          </p:cNvSpPr>
          <p:nvPr>
            <p:ph type="sldNum" sz="quarter" idx="12"/>
          </p:nvPr>
        </p:nvSpPr>
        <p:spPr/>
        <p:txBody>
          <a:bodyPr/>
          <a:lstStyle/>
          <a:p>
            <a:fld id="{72CFD60D-3F6E-4A51-94CA-0A34FD1398CB}" type="slidenum">
              <a:rPr lang="en-IN" smtClean="0"/>
              <a:t>16</a:t>
            </a:fld>
            <a:endParaRPr lang="en-IN"/>
          </a:p>
        </p:txBody>
      </p:sp>
      <p:sp>
        <p:nvSpPr>
          <p:cNvPr id="6" name="Title 1">
            <a:extLst>
              <a:ext uri="{FF2B5EF4-FFF2-40B4-BE49-F238E27FC236}">
                <a16:creationId xmlns:a16="http://schemas.microsoft.com/office/drawing/2014/main" id="{8C4E7464-92E7-45D2-BA9D-D88E4B867BCD}"/>
              </a:ext>
            </a:extLst>
          </p:cNvPr>
          <p:cNvSpPr txBox="1">
            <a:spLocks/>
          </p:cNvSpPr>
          <p:nvPr/>
        </p:nvSpPr>
        <p:spPr>
          <a:xfrm>
            <a:off x="648788" y="1183730"/>
            <a:ext cx="6031930" cy="3845470"/>
          </a:xfrm>
          <a:prstGeom prst="rect">
            <a:avLst/>
          </a:prstGeom>
        </p:spPr>
        <p:txBody>
          <a:bodyPr vert="horz" lIns="91440" tIns="45720" rIns="91440" bIns="45720" rtlCol="0" anchor="t">
            <a:noAutofit/>
          </a:bodyPr>
          <a:lstStyle>
            <a:defPPr>
              <a:defRPr lang="en-US"/>
            </a:defPPr>
            <a:lvl1pPr>
              <a:lnSpc>
                <a:spcPct val="150000"/>
              </a:lnSpc>
              <a:spcBef>
                <a:spcPct val="0"/>
              </a:spcBef>
              <a:buNone/>
              <a:defRPr sz="1600">
                <a:latin typeface="Arial" panose="020B0604020202020204" pitchFamily="34" charset="0"/>
                <a:ea typeface="+mj-ea"/>
                <a:cs typeface="Arial" panose="020B0604020202020204" pitchFamily="34" charset="0"/>
              </a:defRPr>
            </a:lvl1pPr>
          </a:lstStyle>
          <a:p>
            <a:r>
              <a:rPr lang="en-US" dirty="0"/>
              <a:t>The modern design of the Vibratory Sifter separator allows it to achieve high quality</a:t>
            </a:r>
          </a:p>
          <a:p>
            <a:r>
              <a:rPr lang="en-US" dirty="0"/>
              <a:t>cleaning at required capacities, whilst having small overall dimensions and low power</a:t>
            </a:r>
            <a:r>
              <a:rPr lang="tr-TR" dirty="0"/>
              <a:t> </a:t>
            </a:r>
            <a:r>
              <a:rPr lang="en-US" dirty="0"/>
              <a:t>consumption.</a:t>
            </a:r>
            <a:r>
              <a:rPr lang="tr-TR" dirty="0"/>
              <a:t> </a:t>
            </a:r>
          </a:p>
          <a:p>
            <a:r>
              <a:rPr lang="en-US" dirty="0"/>
              <a:t>Choice of model allows to separate over and or undersize impurities from</a:t>
            </a:r>
            <a:r>
              <a:rPr lang="tr-TR" dirty="0"/>
              <a:t> </a:t>
            </a:r>
            <a:r>
              <a:rPr lang="en-US" dirty="0"/>
              <a:t>peeled sesame. </a:t>
            </a:r>
            <a:endParaRPr lang="tr-TR" dirty="0"/>
          </a:p>
          <a:p>
            <a:r>
              <a:rPr lang="tr-TR" dirty="0"/>
              <a:t>T</a:t>
            </a:r>
            <a:r>
              <a:rPr lang="en-US" dirty="0"/>
              <a:t>he separator is </a:t>
            </a:r>
            <a:r>
              <a:rPr lang="tr-TR" dirty="0" err="1"/>
              <a:t>offered</a:t>
            </a:r>
            <a:r>
              <a:rPr lang="en-US" dirty="0"/>
              <a:t> with the choice of Aspiration separator</a:t>
            </a:r>
          </a:p>
          <a:p>
            <a:r>
              <a:rPr lang="tr-TR" dirty="0" err="1"/>
              <a:t>systems</a:t>
            </a:r>
            <a:r>
              <a:rPr lang="tr-TR" dirty="0"/>
              <a:t>.</a:t>
            </a:r>
            <a:endParaRPr lang="en-US" dirty="0"/>
          </a:p>
        </p:txBody>
      </p:sp>
      <p:pic>
        <p:nvPicPr>
          <p:cNvPr id="7" name="Resim 6">
            <a:extLst>
              <a:ext uri="{FF2B5EF4-FFF2-40B4-BE49-F238E27FC236}">
                <a16:creationId xmlns:a16="http://schemas.microsoft.com/office/drawing/2014/main" id="{14C49EE2-7432-42D9-81E4-A35CF3C2C6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617" y="5988071"/>
            <a:ext cx="2705681" cy="550844"/>
          </a:xfrm>
          <a:prstGeom prst="rect">
            <a:avLst/>
          </a:prstGeom>
        </p:spPr>
      </p:pic>
    </p:spTree>
    <p:extLst>
      <p:ext uri="{BB962C8B-B14F-4D97-AF65-F5344CB8AC3E}">
        <p14:creationId xmlns:p14="http://schemas.microsoft.com/office/powerpoint/2010/main" val="3706814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26720" y="243205"/>
            <a:ext cx="8175171" cy="488315"/>
          </a:xfrm>
        </p:spPr>
        <p:txBody>
          <a:bodyPr>
            <a:normAutofit fontScale="90000"/>
          </a:bodyPr>
          <a:lstStyle/>
          <a:p>
            <a:pPr algn="l"/>
            <a:r>
              <a:rPr lang="tr-TR" b="1" dirty="0"/>
              <a:t>ASPIRATION AIR CHANNEL</a:t>
            </a: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01891" y="681473"/>
            <a:ext cx="2706431" cy="5552324"/>
          </a:xfrm>
        </p:spPr>
      </p:pic>
      <p:sp>
        <p:nvSpPr>
          <p:cNvPr id="4" name="Slayt Numarası Yer Tutucusu 3"/>
          <p:cNvSpPr>
            <a:spLocks noGrp="1"/>
          </p:cNvSpPr>
          <p:nvPr>
            <p:ph type="sldNum" sz="quarter" idx="12"/>
          </p:nvPr>
        </p:nvSpPr>
        <p:spPr/>
        <p:txBody>
          <a:bodyPr/>
          <a:lstStyle/>
          <a:p>
            <a:fld id="{72CFD60D-3F6E-4A51-94CA-0A34FD1398CB}" type="slidenum">
              <a:rPr lang="en-IN" smtClean="0"/>
              <a:t>17</a:t>
            </a:fld>
            <a:endParaRPr lang="en-IN"/>
          </a:p>
        </p:txBody>
      </p:sp>
      <p:sp>
        <p:nvSpPr>
          <p:cNvPr id="6" name="Title 1">
            <a:extLst>
              <a:ext uri="{FF2B5EF4-FFF2-40B4-BE49-F238E27FC236}">
                <a16:creationId xmlns:a16="http://schemas.microsoft.com/office/drawing/2014/main" id="{8C4E7464-92E7-45D2-BA9D-D88E4B867BCD}"/>
              </a:ext>
            </a:extLst>
          </p:cNvPr>
          <p:cNvSpPr txBox="1">
            <a:spLocks/>
          </p:cNvSpPr>
          <p:nvPr/>
        </p:nvSpPr>
        <p:spPr>
          <a:xfrm>
            <a:off x="426720" y="1601321"/>
            <a:ext cx="6454587" cy="41921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nSpc>
                <a:spcPct val="150000"/>
              </a:lnSpc>
            </a:pPr>
            <a:r>
              <a:rPr lang="tr-TR" sz="1600" b="1" dirty="0"/>
              <a:t>ASPIRATION AIR CHANNEL </a:t>
            </a:r>
            <a:r>
              <a:rPr lang="en-US" sz="1600" dirty="0"/>
              <a:t>is characterized by its excellent separating efficiency, which ensures a high degree of separation: The uniform distribution of the air across the entire width of the aspiration channel and the dually adjustable wall in the vertical aspiration channel ensure stable and reliable separation.</a:t>
            </a:r>
            <a:endParaRPr lang="tr-TR" sz="1600" dirty="0"/>
          </a:p>
        </p:txBody>
      </p:sp>
      <p:pic>
        <p:nvPicPr>
          <p:cNvPr id="7" name="Resim 6">
            <a:extLst>
              <a:ext uri="{FF2B5EF4-FFF2-40B4-BE49-F238E27FC236}">
                <a16:creationId xmlns:a16="http://schemas.microsoft.com/office/drawing/2014/main" id="{27B95699-58E5-4E6B-A151-6E68F40F00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52" y="6080931"/>
            <a:ext cx="2705681" cy="550844"/>
          </a:xfrm>
          <a:prstGeom prst="rect">
            <a:avLst/>
          </a:prstGeom>
        </p:spPr>
      </p:pic>
    </p:spTree>
    <p:extLst>
      <p:ext uri="{BB962C8B-B14F-4D97-AF65-F5344CB8AC3E}">
        <p14:creationId xmlns:p14="http://schemas.microsoft.com/office/powerpoint/2010/main" val="3691282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62429" y="442699"/>
            <a:ext cx="8175171" cy="656850"/>
          </a:xfrm>
        </p:spPr>
        <p:txBody>
          <a:bodyPr>
            <a:normAutofit fontScale="90000"/>
          </a:bodyPr>
          <a:lstStyle/>
          <a:p>
            <a:pPr algn="l"/>
            <a:r>
              <a:rPr lang="tr-TR" b="1" dirty="0"/>
              <a:t>SESAME SEED DRYER</a:t>
            </a: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18227" y="340276"/>
            <a:ext cx="2984423" cy="5983694"/>
          </a:xfrm>
        </p:spPr>
      </p:pic>
      <p:sp>
        <p:nvSpPr>
          <p:cNvPr id="4" name="Slayt Numarası Yer Tutucusu 3"/>
          <p:cNvSpPr>
            <a:spLocks noGrp="1"/>
          </p:cNvSpPr>
          <p:nvPr>
            <p:ph type="sldNum" sz="quarter" idx="12"/>
          </p:nvPr>
        </p:nvSpPr>
        <p:spPr/>
        <p:txBody>
          <a:bodyPr/>
          <a:lstStyle/>
          <a:p>
            <a:fld id="{72CFD60D-3F6E-4A51-94CA-0A34FD1398CB}" type="slidenum">
              <a:rPr lang="en-IN" smtClean="0"/>
              <a:t>18</a:t>
            </a:fld>
            <a:endParaRPr lang="en-IN"/>
          </a:p>
        </p:txBody>
      </p:sp>
      <p:sp>
        <p:nvSpPr>
          <p:cNvPr id="6" name="Title 1">
            <a:extLst>
              <a:ext uri="{FF2B5EF4-FFF2-40B4-BE49-F238E27FC236}">
                <a16:creationId xmlns:a16="http://schemas.microsoft.com/office/drawing/2014/main" id="{8C4E7464-92E7-45D2-BA9D-D88E4B867BCD}"/>
              </a:ext>
            </a:extLst>
          </p:cNvPr>
          <p:cNvSpPr txBox="1">
            <a:spLocks/>
          </p:cNvSpPr>
          <p:nvPr/>
        </p:nvSpPr>
        <p:spPr>
          <a:xfrm>
            <a:off x="562429" y="1658704"/>
            <a:ext cx="8175171" cy="39580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nSpc>
                <a:spcPct val="200000"/>
              </a:lnSpc>
            </a:pPr>
            <a:r>
              <a:rPr lang="en-US" sz="1600" dirty="0">
                <a:latin typeface="Arial" panose="020B0604020202020204" pitchFamily="34" charset="0"/>
                <a:cs typeface="Arial" panose="020B0604020202020204" pitchFamily="34" charset="0"/>
              </a:rPr>
              <a:t>Sesame is fed to the machine by means of supplied conveyor equipment; intake of</a:t>
            </a:r>
          </a:p>
          <a:p>
            <a:pPr>
              <a:lnSpc>
                <a:spcPct val="200000"/>
              </a:lnSpc>
            </a:pPr>
            <a:r>
              <a:rPr lang="en-US" sz="1600" dirty="0">
                <a:latin typeface="Arial" panose="020B0604020202020204" pitchFamily="34" charset="0"/>
                <a:cs typeface="Arial" panose="020B0604020202020204" pitchFamily="34" charset="0"/>
              </a:rPr>
              <a:t>Drier equipped with a short Screw Conveyor to feed the Drying Chamber. Hot air is</a:t>
            </a:r>
          </a:p>
          <a:p>
            <a:pPr>
              <a:lnSpc>
                <a:spcPct val="200000"/>
              </a:lnSpc>
            </a:pPr>
            <a:r>
              <a:rPr lang="en-US" sz="1600" dirty="0">
                <a:latin typeface="Arial" panose="020B0604020202020204" pitchFamily="34" charset="0"/>
                <a:cs typeface="Arial" panose="020B0604020202020204" pitchFamily="34" charset="0"/>
              </a:rPr>
              <a:t>supplied to chamber with fan and Sesame is exposed to hot air when enters to</a:t>
            </a:r>
          </a:p>
          <a:p>
            <a:pPr>
              <a:lnSpc>
                <a:spcPct val="200000"/>
              </a:lnSpc>
            </a:pPr>
            <a:r>
              <a:rPr lang="en-US" sz="1600" dirty="0">
                <a:latin typeface="Arial" panose="020B0604020202020204" pitchFamily="34" charset="0"/>
                <a:cs typeface="Arial" panose="020B0604020202020204" pitchFamily="34" charset="0"/>
              </a:rPr>
              <a:t>chamber. High moistures sesame remains on lower level of Chamber and as hot air</a:t>
            </a:r>
          </a:p>
          <a:p>
            <a:pPr>
              <a:lnSpc>
                <a:spcPct val="200000"/>
              </a:lnSpc>
            </a:pPr>
            <a:r>
              <a:rPr lang="en-US" sz="1600" dirty="0">
                <a:latin typeface="Arial" panose="020B0604020202020204" pitchFamily="34" charset="0"/>
                <a:cs typeface="Arial" panose="020B0604020202020204" pitchFamily="34" charset="0"/>
              </a:rPr>
              <a:t>applied to Sesame, the moisture evaporates from seed and Sesame starts to get</a:t>
            </a:r>
          </a:p>
          <a:p>
            <a:pPr>
              <a:lnSpc>
                <a:spcPct val="200000"/>
              </a:lnSpc>
            </a:pPr>
            <a:r>
              <a:rPr lang="en-US" sz="1600" dirty="0">
                <a:latin typeface="Arial" panose="020B0604020202020204" pitchFamily="34" charset="0"/>
                <a:cs typeface="Arial" panose="020B0604020202020204" pitchFamily="34" charset="0"/>
              </a:rPr>
              <a:t>lighter. With hot air blast from beneath the chamber lighter Sesame arise to a</a:t>
            </a:r>
          </a:p>
          <a:p>
            <a:pPr>
              <a:lnSpc>
                <a:spcPct val="200000"/>
              </a:lnSpc>
            </a:pPr>
            <a:r>
              <a:rPr lang="en-US" sz="1600" dirty="0">
                <a:latin typeface="Arial" panose="020B0604020202020204" pitchFamily="34" charset="0"/>
                <a:cs typeface="Arial" panose="020B0604020202020204" pitchFamily="34" charset="0"/>
              </a:rPr>
              <a:t>higher level in Chamber and directed to accept outlet chute where a short screw</a:t>
            </a:r>
          </a:p>
          <a:p>
            <a:pPr>
              <a:lnSpc>
                <a:spcPct val="200000"/>
              </a:lnSpc>
            </a:pPr>
            <a:r>
              <a:rPr lang="en-US" sz="1600" dirty="0">
                <a:latin typeface="Arial" panose="020B0604020202020204" pitchFamily="34" charset="0"/>
                <a:cs typeface="Arial" panose="020B0604020202020204" pitchFamily="34" charset="0"/>
              </a:rPr>
              <a:t>conveyor discharges seed to next process.</a:t>
            </a:r>
          </a:p>
        </p:txBody>
      </p:sp>
      <p:pic>
        <p:nvPicPr>
          <p:cNvPr id="7" name="Resim 6">
            <a:extLst>
              <a:ext uri="{FF2B5EF4-FFF2-40B4-BE49-F238E27FC236}">
                <a16:creationId xmlns:a16="http://schemas.microsoft.com/office/drawing/2014/main" id="{AD984F8F-F1DD-4873-86A3-461CC6093A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574" y="6048548"/>
            <a:ext cx="2705681" cy="550844"/>
          </a:xfrm>
          <a:prstGeom prst="rect">
            <a:avLst/>
          </a:prstGeom>
        </p:spPr>
      </p:pic>
    </p:spTree>
    <p:extLst>
      <p:ext uri="{BB962C8B-B14F-4D97-AF65-F5344CB8AC3E}">
        <p14:creationId xmlns:p14="http://schemas.microsoft.com/office/powerpoint/2010/main" val="4075000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88577" y="230656"/>
            <a:ext cx="8175171" cy="777874"/>
          </a:xfrm>
        </p:spPr>
        <p:txBody>
          <a:bodyPr>
            <a:normAutofit/>
          </a:bodyPr>
          <a:lstStyle/>
          <a:p>
            <a:pPr algn="l"/>
            <a:r>
              <a:rPr lang="tr-TR" sz="3600" b="1" dirty="0"/>
              <a:t>SEED BRUSH CLEANER-</a:t>
            </a:r>
            <a:r>
              <a:rPr lang="tr-TR" sz="3600" b="1" dirty="0" err="1"/>
              <a:t>for</a:t>
            </a:r>
            <a:r>
              <a:rPr lang="tr-TR" sz="3600" b="1" dirty="0"/>
              <a:t> </a:t>
            </a:r>
            <a:r>
              <a:rPr lang="tr-TR" sz="3600" b="1" dirty="0" err="1"/>
              <a:t>Cooling</a:t>
            </a:r>
            <a:endParaRPr lang="tr-TR" sz="3600" b="1" dirty="0"/>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55485" y="1178905"/>
            <a:ext cx="6216526" cy="5007069"/>
          </a:xfrm>
        </p:spPr>
      </p:pic>
      <p:sp>
        <p:nvSpPr>
          <p:cNvPr id="4" name="Slayt Numarası Yer Tutucusu 3"/>
          <p:cNvSpPr>
            <a:spLocks noGrp="1"/>
          </p:cNvSpPr>
          <p:nvPr>
            <p:ph type="sldNum" sz="quarter" idx="12"/>
          </p:nvPr>
        </p:nvSpPr>
        <p:spPr/>
        <p:txBody>
          <a:bodyPr/>
          <a:lstStyle/>
          <a:p>
            <a:fld id="{72CFD60D-3F6E-4A51-94CA-0A34FD1398CB}" type="slidenum">
              <a:rPr lang="en-IN" smtClean="0"/>
              <a:t>19</a:t>
            </a:fld>
            <a:endParaRPr lang="en-IN"/>
          </a:p>
        </p:txBody>
      </p:sp>
      <p:sp>
        <p:nvSpPr>
          <p:cNvPr id="6" name="Title 1">
            <a:extLst>
              <a:ext uri="{FF2B5EF4-FFF2-40B4-BE49-F238E27FC236}">
                <a16:creationId xmlns:a16="http://schemas.microsoft.com/office/drawing/2014/main" id="{8C4E7464-92E7-45D2-BA9D-D88E4B867BCD}"/>
              </a:ext>
            </a:extLst>
          </p:cNvPr>
          <p:cNvSpPr txBox="1">
            <a:spLocks/>
          </p:cNvSpPr>
          <p:nvPr/>
        </p:nvSpPr>
        <p:spPr>
          <a:xfrm>
            <a:off x="597648" y="1223682"/>
            <a:ext cx="4800599" cy="39477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nSpc>
                <a:spcPct val="150000"/>
              </a:lnSpc>
            </a:pPr>
            <a:r>
              <a:rPr lang="en-US" sz="1600" dirty="0">
                <a:latin typeface="Arial" panose="020B0604020202020204" pitchFamily="34" charset="0"/>
                <a:cs typeface="Arial" panose="020B0604020202020204" pitchFamily="34" charset="0"/>
              </a:rPr>
              <a:t>Seed Brusher is designed for many application;</a:t>
            </a:r>
          </a:p>
          <a:p>
            <a:pPr>
              <a:lnSpc>
                <a:spcPct val="150000"/>
              </a:lnSpc>
            </a:pPr>
            <a:r>
              <a:rPr lang="en-US" sz="1600" dirty="0">
                <a:latin typeface="Arial" panose="020B0604020202020204" pitchFamily="34" charset="0"/>
                <a:cs typeface="Arial" panose="020B0604020202020204" pitchFamily="34" charset="0"/>
              </a:rPr>
              <a:t>*Removing the black spots of sesame seeds on the nose of the seed</a:t>
            </a:r>
          </a:p>
          <a:p>
            <a:pPr>
              <a:lnSpc>
                <a:spcPct val="150000"/>
              </a:lnSpc>
            </a:pPr>
            <a:r>
              <a:rPr lang="en-US" sz="1600" dirty="0">
                <a:latin typeface="Arial" panose="020B0604020202020204" pitchFamily="34" charset="0"/>
                <a:cs typeface="Arial" panose="020B0604020202020204" pitchFamily="34" charset="0"/>
              </a:rPr>
              <a:t>*Continue hulling process for semi hulled sesame</a:t>
            </a:r>
          </a:p>
          <a:p>
            <a:pPr>
              <a:lnSpc>
                <a:spcPct val="150000"/>
              </a:lnSpc>
            </a:pPr>
            <a:r>
              <a:rPr lang="en-US" sz="1600" dirty="0">
                <a:latin typeface="Arial" panose="020B0604020202020204" pitchFamily="34" charset="0"/>
                <a:cs typeface="Arial" panose="020B0604020202020204" pitchFamily="34" charset="0"/>
              </a:rPr>
              <a:t>*Cool down the previously treated product in the dryer to a room temperature</a:t>
            </a:r>
          </a:p>
          <a:p>
            <a:pPr>
              <a:lnSpc>
                <a:spcPct val="150000"/>
              </a:lnSpc>
            </a:pPr>
            <a:r>
              <a:rPr lang="en-US" sz="1600" dirty="0">
                <a:latin typeface="Arial" panose="020B0604020202020204" pitchFamily="34" charset="0"/>
                <a:cs typeface="Arial" panose="020B0604020202020204" pitchFamily="34" charset="0"/>
              </a:rPr>
              <a:t>*Removing hull that has loosen in the drying or roasting process.</a:t>
            </a:r>
            <a:endParaRPr lang="tr-TR" sz="1600" dirty="0">
              <a:latin typeface="Arial" panose="020B0604020202020204" pitchFamily="34" charset="0"/>
              <a:cs typeface="Arial" panose="020B0604020202020204" pitchFamily="34" charset="0"/>
            </a:endParaRPr>
          </a:p>
        </p:txBody>
      </p:sp>
      <p:pic>
        <p:nvPicPr>
          <p:cNvPr id="7" name="Resim 6">
            <a:extLst>
              <a:ext uri="{FF2B5EF4-FFF2-40B4-BE49-F238E27FC236}">
                <a16:creationId xmlns:a16="http://schemas.microsoft.com/office/drawing/2014/main" id="{1F07F4F5-AB4A-4951-8C8E-41E39D97C0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577" y="5988071"/>
            <a:ext cx="2705681" cy="550844"/>
          </a:xfrm>
          <a:prstGeom prst="rect">
            <a:avLst/>
          </a:prstGeom>
        </p:spPr>
      </p:pic>
    </p:spTree>
    <p:extLst>
      <p:ext uri="{BB962C8B-B14F-4D97-AF65-F5344CB8AC3E}">
        <p14:creationId xmlns:p14="http://schemas.microsoft.com/office/powerpoint/2010/main" val="3205775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358061-23E4-49C9-84CD-9333C214BCBC}"/>
              </a:ext>
            </a:extLst>
          </p:cNvPr>
          <p:cNvSpPr>
            <a:spLocks noGrp="1"/>
          </p:cNvSpPr>
          <p:nvPr>
            <p:ph type="title"/>
          </p:nvPr>
        </p:nvSpPr>
        <p:spPr>
          <a:xfrm>
            <a:off x="5376909" y="1242275"/>
            <a:ext cx="6412637" cy="4525962"/>
          </a:xfrm>
        </p:spPr>
        <p:txBody>
          <a:bodyPr>
            <a:noAutofit/>
          </a:bodyPr>
          <a:lstStyle/>
          <a:p>
            <a:pPr algn="l"/>
            <a:r>
              <a:rPr lang="en-US" sz="1800" b="1" dirty="0"/>
              <a:t>Ali Tugbay </a:t>
            </a:r>
            <a:r>
              <a:rPr lang="tr-TR" sz="1800" b="1" dirty="0"/>
              <a:t>TAVUKCU</a:t>
            </a:r>
            <a:br>
              <a:rPr lang="tr-TR" sz="1800" dirty="0"/>
            </a:br>
            <a:r>
              <a:rPr lang="en-US" sz="1800" b="1" dirty="0"/>
              <a:t> </a:t>
            </a:r>
            <a:br>
              <a:rPr lang="tr-TR" sz="1800" dirty="0"/>
            </a:br>
            <a:r>
              <a:rPr lang="en-US" sz="1800" b="1" dirty="0"/>
              <a:t>Akyurek Technology</a:t>
            </a:r>
            <a:br>
              <a:rPr lang="tr-TR" sz="1800" dirty="0"/>
            </a:br>
            <a:r>
              <a:rPr lang="en-US" sz="1800" b="1" dirty="0"/>
              <a:t>International Sales &amp; Project Coordinator</a:t>
            </a:r>
            <a:br>
              <a:rPr lang="tr-TR" sz="1800" dirty="0"/>
            </a:br>
            <a:r>
              <a:rPr lang="en-US" sz="1800" b="1" dirty="0"/>
              <a:t> </a:t>
            </a:r>
            <a:r>
              <a:rPr lang="en-US" sz="1800" dirty="0"/>
              <a:t> </a:t>
            </a:r>
            <a:br>
              <a:rPr lang="tr-TR" sz="1800" dirty="0"/>
            </a:br>
            <a:r>
              <a:rPr lang="en-US" sz="1800" dirty="0"/>
              <a:t>Company Name:  AKYUREK MAKINA SANAYI </a:t>
            </a:r>
            <a:r>
              <a:rPr lang="en-US" sz="1800" dirty="0" err="1"/>
              <a:t>ve</a:t>
            </a:r>
            <a:r>
              <a:rPr lang="en-US" sz="1800" dirty="0"/>
              <a:t> TICARET A.S.</a:t>
            </a:r>
            <a:br>
              <a:rPr lang="tr-TR" sz="1800" dirty="0"/>
            </a:br>
            <a:r>
              <a:rPr lang="en-US" sz="1800" dirty="0"/>
              <a:t>Address:  No:37 65117 Street </a:t>
            </a:r>
            <a:r>
              <a:rPr lang="en-US" sz="1800" dirty="0" err="1"/>
              <a:t>Karaduvar</a:t>
            </a:r>
            <a:r>
              <a:rPr lang="en-US" sz="1800" dirty="0"/>
              <a:t> Avenue | City :Mersin | Post Code:  33020 | Country: Turkey</a:t>
            </a:r>
            <a:br>
              <a:rPr lang="tr-TR" sz="1800" dirty="0"/>
            </a:br>
            <a:r>
              <a:rPr lang="en-US" sz="1800" dirty="0"/>
              <a:t>Website:  </a:t>
            </a:r>
            <a:r>
              <a:rPr lang="en-US" sz="1800" u="sng" dirty="0">
                <a:hlinkClick r:id="rId2"/>
              </a:rPr>
              <a:t>akyurekltd.com</a:t>
            </a:r>
            <a:br>
              <a:rPr lang="tr-TR" sz="1800" dirty="0"/>
            </a:br>
            <a:r>
              <a:rPr lang="en-US" sz="1800" dirty="0"/>
              <a:t> </a:t>
            </a:r>
            <a:br>
              <a:rPr lang="tr-TR" sz="1800" dirty="0"/>
            </a:br>
            <a:r>
              <a:rPr lang="en-US" sz="1800" dirty="0"/>
              <a:t>Mobile Phone : +90 530 342 45 03 WhatsApp /Viber Office Telephone: +90 444 62 59| Fax: +90 324 234 47 07</a:t>
            </a:r>
            <a:br>
              <a:rPr lang="tr-TR" sz="1800" dirty="0"/>
            </a:br>
            <a:r>
              <a:rPr lang="en-US" sz="1800" dirty="0"/>
              <a:t>E-mail   :  </a:t>
            </a:r>
            <a:r>
              <a:rPr lang="en-US" sz="1800" u="sng" dirty="0">
                <a:hlinkClick r:id="rId3"/>
              </a:rPr>
              <a:t>atugbay@akyurekltd.com</a:t>
            </a:r>
            <a:r>
              <a:rPr lang="en-US" sz="1800" dirty="0"/>
              <a:t>  </a:t>
            </a:r>
            <a:br>
              <a:rPr lang="tr-TR" sz="1800" dirty="0"/>
            </a:br>
            <a:r>
              <a:rPr lang="en-US" sz="1800" b="1" dirty="0"/>
              <a:t>Online Chat/talk | </a:t>
            </a:r>
            <a:r>
              <a:rPr lang="en-US" sz="1800" dirty="0"/>
              <a:t>Skype   :   </a:t>
            </a:r>
            <a:r>
              <a:rPr lang="en-US" sz="1800" dirty="0" err="1"/>
              <a:t>ali.tugbay.tavukcu</a:t>
            </a:r>
            <a:br>
              <a:rPr lang="tr-TR" sz="1800" dirty="0"/>
            </a:br>
            <a:r>
              <a:rPr lang="en-US" sz="1800" dirty="0"/>
              <a:t> </a:t>
            </a:r>
            <a:br>
              <a:rPr lang="tr-TR" sz="1800" dirty="0"/>
            </a:br>
            <a:endParaRPr lang="tr-TR" sz="1800" dirty="0"/>
          </a:p>
        </p:txBody>
      </p:sp>
      <p:pic>
        <p:nvPicPr>
          <p:cNvPr id="6" name="İçerik Yer Tutucusu 5">
            <a:extLst>
              <a:ext uri="{FF2B5EF4-FFF2-40B4-BE49-F238E27FC236}">
                <a16:creationId xmlns:a16="http://schemas.microsoft.com/office/drawing/2014/main" id="{B944CCF8-DE54-4433-A328-75FFBFC61C5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9600" y="904923"/>
            <a:ext cx="4525963" cy="4525963"/>
          </a:xfrm>
        </p:spPr>
      </p:pic>
      <p:sp>
        <p:nvSpPr>
          <p:cNvPr id="4" name="Slayt Numarası Yer Tutucusu 3">
            <a:extLst>
              <a:ext uri="{FF2B5EF4-FFF2-40B4-BE49-F238E27FC236}">
                <a16:creationId xmlns:a16="http://schemas.microsoft.com/office/drawing/2014/main" id="{279B6717-34F1-46FD-8E61-F33CEE2EF1CE}"/>
              </a:ext>
            </a:extLst>
          </p:cNvPr>
          <p:cNvSpPr>
            <a:spLocks noGrp="1"/>
          </p:cNvSpPr>
          <p:nvPr>
            <p:ph type="sldNum" sz="quarter" idx="12"/>
          </p:nvPr>
        </p:nvSpPr>
        <p:spPr/>
        <p:txBody>
          <a:bodyPr/>
          <a:lstStyle/>
          <a:p>
            <a:fld id="{72CFD60D-3F6E-4A51-94CA-0A34FD1398CB}" type="slidenum">
              <a:rPr lang="en-IN" smtClean="0"/>
              <a:t>2</a:t>
            </a:fld>
            <a:endParaRPr lang="en-IN"/>
          </a:p>
        </p:txBody>
      </p:sp>
      <p:pic>
        <p:nvPicPr>
          <p:cNvPr id="3" name="Resim 2">
            <a:extLst>
              <a:ext uri="{FF2B5EF4-FFF2-40B4-BE49-F238E27FC236}">
                <a16:creationId xmlns:a16="http://schemas.microsoft.com/office/drawing/2014/main" id="{17DD3A73-9A1D-46D6-8C23-BC9705E8F928}"/>
              </a:ext>
            </a:extLst>
          </p:cNvPr>
          <p:cNvPicPr>
            <a:picLocks noChangeAspect="1"/>
          </p:cNvPicPr>
          <p:nvPr/>
        </p:nvPicPr>
        <p:blipFill>
          <a:blip r:embed="rId5"/>
          <a:stretch>
            <a:fillRect/>
          </a:stretch>
        </p:blipFill>
        <p:spPr>
          <a:xfrm>
            <a:off x="609600" y="5953077"/>
            <a:ext cx="2623157" cy="718576"/>
          </a:xfrm>
          <a:prstGeom prst="rect">
            <a:avLst/>
          </a:prstGeom>
        </p:spPr>
      </p:pic>
      <p:pic>
        <p:nvPicPr>
          <p:cNvPr id="7" name="Resim 6">
            <a:extLst>
              <a:ext uri="{FF2B5EF4-FFF2-40B4-BE49-F238E27FC236}">
                <a16:creationId xmlns:a16="http://schemas.microsoft.com/office/drawing/2014/main" id="{88305978-7610-45CF-A8A6-8FE5D899BB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1611" y="334863"/>
            <a:ext cx="2587935" cy="526872"/>
          </a:xfrm>
          <a:prstGeom prst="rect">
            <a:avLst/>
          </a:prstGeom>
        </p:spPr>
      </p:pic>
    </p:spTree>
    <p:extLst>
      <p:ext uri="{BB962C8B-B14F-4D97-AF65-F5344CB8AC3E}">
        <p14:creationId xmlns:p14="http://schemas.microsoft.com/office/powerpoint/2010/main" val="4126734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11629" y="156122"/>
            <a:ext cx="8175171" cy="575400"/>
          </a:xfrm>
        </p:spPr>
        <p:txBody>
          <a:bodyPr>
            <a:normAutofit fontScale="90000"/>
          </a:bodyPr>
          <a:lstStyle/>
          <a:p>
            <a:pPr algn="l"/>
            <a:r>
              <a:rPr lang="tr-TR" sz="4000" b="1" dirty="0"/>
              <a:t>VIBRATORY SIFTER SEPARATOR</a:t>
            </a: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80256" y="1046480"/>
            <a:ext cx="5111744" cy="5127768"/>
          </a:xfrm>
        </p:spPr>
      </p:pic>
      <p:sp>
        <p:nvSpPr>
          <p:cNvPr id="4" name="Slayt Numarası Yer Tutucusu 3"/>
          <p:cNvSpPr>
            <a:spLocks noGrp="1"/>
          </p:cNvSpPr>
          <p:nvPr>
            <p:ph type="sldNum" sz="quarter" idx="12"/>
          </p:nvPr>
        </p:nvSpPr>
        <p:spPr/>
        <p:txBody>
          <a:bodyPr/>
          <a:lstStyle/>
          <a:p>
            <a:fld id="{72CFD60D-3F6E-4A51-94CA-0A34FD1398CB}" type="slidenum">
              <a:rPr lang="en-IN" smtClean="0"/>
              <a:t>20</a:t>
            </a:fld>
            <a:endParaRPr lang="en-IN"/>
          </a:p>
        </p:txBody>
      </p:sp>
      <p:sp>
        <p:nvSpPr>
          <p:cNvPr id="6" name="Title 1">
            <a:extLst>
              <a:ext uri="{FF2B5EF4-FFF2-40B4-BE49-F238E27FC236}">
                <a16:creationId xmlns:a16="http://schemas.microsoft.com/office/drawing/2014/main" id="{8C4E7464-92E7-45D2-BA9D-D88E4B867BCD}"/>
              </a:ext>
            </a:extLst>
          </p:cNvPr>
          <p:cNvSpPr txBox="1">
            <a:spLocks/>
          </p:cNvSpPr>
          <p:nvPr/>
        </p:nvSpPr>
        <p:spPr>
          <a:xfrm>
            <a:off x="648788" y="1183730"/>
            <a:ext cx="6031930" cy="3845470"/>
          </a:xfrm>
          <a:prstGeom prst="rect">
            <a:avLst/>
          </a:prstGeom>
        </p:spPr>
        <p:txBody>
          <a:bodyPr vert="horz" lIns="91440" tIns="45720" rIns="91440" bIns="45720" rtlCol="0" anchor="t">
            <a:noAutofit/>
          </a:bodyPr>
          <a:lstStyle>
            <a:defPPr>
              <a:defRPr lang="en-US"/>
            </a:defPPr>
            <a:lvl1pPr>
              <a:lnSpc>
                <a:spcPct val="150000"/>
              </a:lnSpc>
              <a:spcBef>
                <a:spcPct val="0"/>
              </a:spcBef>
              <a:buNone/>
              <a:defRPr sz="1600">
                <a:latin typeface="Arial" panose="020B0604020202020204" pitchFamily="34" charset="0"/>
                <a:ea typeface="+mj-ea"/>
                <a:cs typeface="Arial" panose="020B0604020202020204" pitchFamily="34" charset="0"/>
              </a:defRPr>
            </a:lvl1pPr>
          </a:lstStyle>
          <a:p>
            <a:r>
              <a:rPr lang="en-US" dirty="0"/>
              <a:t>The modern design of the Vibratory Sifter separator allows it to achieve high quality</a:t>
            </a:r>
          </a:p>
          <a:p>
            <a:r>
              <a:rPr lang="en-US" dirty="0"/>
              <a:t>cleaning at required capacities, whilst having small overall dimensions and low power</a:t>
            </a:r>
            <a:r>
              <a:rPr lang="tr-TR" dirty="0"/>
              <a:t> </a:t>
            </a:r>
            <a:r>
              <a:rPr lang="en-US" dirty="0"/>
              <a:t>consumption.</a:t>
            </a:r>
            <a:r>
              <a:rPr lang="tr-TR" dirty="0"/>
              <a:t> </a:t>
            </a:r>
          </a:p>
          <a:p>
            <a:r>
              <a:rPr lang="en-US" dirty="0"/>
              <a:t>Choice of model allows to separate over and or undersize impurities from</a:t>
            </a:r>
            <a:r>
              <a:rPr lang="tr-TR" dirty="0"/>
              <a:t> </a:t>
            </a:r>
            <a:r>
              <a:rPr lang="en-US" dirty="0"/>
              <a:t>peeled sesame. </a:t>
            </a:r>
            <a:endParaRPr lang="tr-TR" dirty="0"/>
          </a:p>
          <a:p>
            <a:r>
              <a:rPr lang="tr-TR" dirty="0"/>
              <a:t>T</a:t>
            </a:r>
            <a:r>
              <a:rPr lang="en-US" dirty="0"/>
              <a:t>he separator is </a:t>
            </a:r>
            <a:r>
              <a:rPr lang="tr-TR" dirty="0" err="1"/>
              <a:t>offered</a:t>
            </a:r>
            <a:r>
              <a:rPr lang="en-US" dirty="0"/>
              <a:t> with the choice of Aspiration separator</a:t>
            </a:r>
          </a:p>
          <a:p>
            <a:r>
              <a:rPr lang="tr-TR" dirty="0" err="1"/>
              <a:t>systems</a:t>
            </a:r>
            <a:r>
              <a:rPr lang="tr-TR" dirty="0"/>
              <a:t>.</a:t>
            </a:r>
            <a:endParaRPr lang="en-US" dirty="0"/>
          </a:p>
        </p:txBody>
      </p:sp>
      <p:pic>
        <p:nvPicPr>
          <p:cNvPr id="7" name="Resim 6">
            <a:extLst>
              <a:ext uri="{FF2B5EF4-FFF2-40B4-BE49-F238E27FC236}">
                <a16:creationId xmlns:a16="http://schemas.microsoft.com/office/drawing/2014/main" id="{14C49EE2-7432-42D9-81E4-A35CF3C2C6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617" y="5988071"/>
            <a:ext cx="2705681" cy="550844"/>
          </a:xfrm>
          <a:prstGeom prst="rect">
            <a:avLst/>
          </a:prstGeom>
        </p:spPr>
      </p:pic>
    </p:spTree>
    <p:extLst>
      <p:ext uri="{BB962C8B-B14F-4D97-AF65-F5344CB8AC3E}">
        <p14:creationId xmlns:p14="http://schemas.microsoft.com/office/powerpoint/2010/main" val="2202031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26720" y="243205"/>
            <a:ext cx="8175171" cy="488315"/>
          </a:xfrm>
        </p:spPr>
        <p:txBody>
          <a:bodyPr>
            <a:normAutofit fontScale="90000"/>
          </a:bodyPr>
          <a:lstStyle/>
          <a:p>
            <a:pPr algn="l"/>
            <a:r>
              <a:rPr lang="tr-TR" b="1" dirty="0"/>
              <a:t>ASPIRATION AIR CHANNEL</a:t>
            </a: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01891" y="681473"/>
            <a:ext cx="2706431" cy="5552324"/>
          </a:xfrm>
        </p:spPr>
      </p:pic>
      <p:sp>
        <p:nvSpPr>
          <p:cNvPr id="4" name="Slayt Numarası Yer Tutucusu 3"/>
          <p:cNvSpPr>
            <a:spLocks noGrp="1"/>
          </p:cNvSpPr>
          <p:nvPr>
            <p:ph type="sldNum" sz="quarter" idx="12"/>
          </p:nvPr>
        </p:nvSpPr>
        <p:spPr/>
        <p:txBody>
          <a:bodyPr/>
          <a:lstStyle/>
          <a:p>
            <a:fld id="{72CFD60D-3F6E-4A51-94CA-0A34FD1398CB}" type="slidenum">
              <a:rPr lang="en-IN" smtClean="0"/>
              <a:t>21</a:t>
            </a:fld>
            <a:endParaRPr lang="en-IN"/>
          </a:p>
        </p:txBody>
      </p:sp>
      <p:sp>
        <p:nvSpPr>
          <p:cNvPr id="6" name="Title 1">
            <a:extLst>
              <a:ext uri="{FF2B5EF4-FFF2-40B4-BE49-F238E27FC236}">
                <a16:creationId xmlns:a16="http://schemas.microsoft.com/office/drawing/2014/main" id="{8C4E7464-92E7-45D2-BA9D-D88E4B867BCD}"/>
              </a:ext>
            </a:extLst>
          </p:cNvPr>
          <p:cNvSpPr txBox="1">
            <a:spLocks/>
          </p:cNvSpPr>
          <p:nvPr/>
        </p:nvSpPr>
        <p:spPr>
          <a:xfrm>
            <a:off x="426720" y="1601321"/>
            <a:ext cx="6454587" cy="41921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nSpc>
                <a:spcPct val="150000"/>
              </a:lnSpc>
            </a:pPr>
            <a:r>
              <a:rPr lang="tr-TR" sz="1600" b="1" dirty="0"/>
              <a:t>ASPIRATION AIR CHANNEL </a:t>
            </a:r>
            <a:r>
              <a:rPr lang="en-US" sz="1600" dirty="0"/>
              <a:t>is characterized by its excellent separating efficiency, which ensures a high degree of separation: The uniform distribution of the air across the entire width of the aspiration channel and the dually adjustable wall in the vertical aspiration channel ensure stable and reliable separation.</a:t>
            </a:r>
            <a:endParaRPr lang="tr-TR" sz="1600" dirty="0"/>
          </a:p>
        </p:txBody>
      </p:sp>
      <p:pic>
        <p:nvPicPr>
          <p:cNvPr id="7" name="Resim 6">
            <a:extLst>
              <a:ext uri="{FF2B5EF4-FFF2-40B4-BE49-F238E27FC236}">
                <a16:creationId xmlns:a16="http://schemas.microsoft.com/office/drawing/2014/main" id="{27B95699-58E5-4E6B-A151-6E68F40F00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52" y="6080931"/>
            <a:ext cx="2705681" cy="550844"/>
          </a:xfrm>
          <a:prstGeom prst="rect">
            <a:avLst/>
          </a:prstGeom>
        </p:spPr>
      </p:pic>
    </p:spTree>
    <p:extLst>
      <p:ext uri="{BB962C8B-B14F-4D97-AF65-F5344CB8AC3E}">
        <p14:creationId xmlns:p14="http://schemas.microsoft.com/office/powerpoint/2010/main" val="3136708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RTURK NEW GENERATION COLOR SORTER">
            <a:extLst>
              <a:ext uri="{FF2B5EF4-FFF2-40B4-BE49-F238E27FC236}">
                <a16:creationId xmlns:a16="http://schemas.microsoft.com/office/drawing/2014/main" id="{E45325A6-CAAA-4337-8EAF-33D22DAF3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1447170"/>
            <a:ext cx="47625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562429" y="364207"/>
            <a:ext cx="8175171" cy="656850"/>
          </a:xfrm>
        </p:spPr>
        <p:txBody>
          <a:bodyPr>
            <a:normAutofit fontScale="90000"/>
          </a:bodyPr>
          <a:lstStyle/>
          <a:p>
            <a:pPr algn="l"/>
            <a:r>
              <a:rPr lang="tr-TR" b="1" dirty="0"/>
              <a:t>OPTICAL COLOR SORTER</a:t>
            </a:r>
          </a:p>
        </p:txBody>
      </p:sp>
      <p:sp>
        <p:nvSpPr>
          <p:cNvPr id="4" name="Slayt Numarası Yer Tutucusu 3"/>
          <p:cNvSpPr>
            <a:spLocks noGrp="1"/>
          </p:cNvSpPr>
          <p:nvPr>
            <p:ph type="sldNum" sz="quarter" idx="12"/>
          </p:nvPr>
        </p:nvSpPr>
        <p:spPr/>
        <p:txBody>
          <a:bodyPr/>
          <a:lstStyle/>
          <a:p>
            <a:fld id="{72CFD60D-3F6E-4A51-94CA-0A34FD1398CB}" type="slidenum">
              <a:rPr lang="en-IN" smtClean="0"/>
              <a:t>22</a:t>
            </a:fld>
            <a:endParaRPr lang="en-IN"/>
          </a:p>
        </p:txBody>
      </p:sp>
      <p:sp>
        <p:nvSpPr>
          <p:cNvPr id="6" name="Title 1">
            <a:extLst>
              <a:ext uri="{FF2B5EF4-FFF2-40B4-BE49-F238E27FC236}">
                <a16:creationId xmlns:a16="http://schemas.microsoft.com/office/drawing/2014/main" id="{8C4E7464-92E7-45D2-BA9D-D88E4B867BCD}"/>
              </a:ext>
            </a:extLst>
          </p:cNvPr>
          <p:cNvSpPr txBox="1">
            <a:spLocks/>
          </p:cNvSpPr>
          <p:nvPr/>
        </p:nvSpPr>
        <p:spPr>
          <a:xfrm>
            <a:off x="544673" y="1010575"/>
            <a:ext cx="10880887" cy="53457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nSpc>
                <a:spcPct val="200000"/>
              </a:lnSpc>
            </a:pPr>
            <a:r>
              <a:rPr lang="en-US" sz="1400" dirty="0">
                <a:latin typeface="Arial" panose="020B0604020202020204" pitchFamily="34" charset="0"/>
                <a:cs typeface="Arial" panose="020B0604020202020204" pitchFamily="34" charset="0"/>
              </a:rPr>
              <a:t>Ultimate: high resolution TRICHROMATIC FULL COLOR RGB sorter with integrated shape-sizing system.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Technological: image acquisition using HSI technology to see almost as a human eye. </a:t>
            </a:r>
            <a:endParaRPr lang="tr-TR" sz="1400" dirty="0">
              <a:latin typeface="Arial" panose="020B0604020202020204" pitchFamily="34" charset="0"/>
              <a:cs typeface="Arial" panose="020B0604020202020204" pitchFamily="34" charset="0"/>
            </a:endParaRPr>
          </a:p>
          <a:p>
            <a:pPr>
              <a:lnSpc>
                <a:spcPct val="200000"/>
              </a:lnSpc>
            </a:pPr>
            <a:r>
              <a:rPr lang="en-US" sz="1400" dirty="0">
                <a:latin typeface="Arial" panose="020B0604020202020204" pitchFamily="34" charset="0"/>
                <a:cs typeface="Arial" panose="020B0604020202020204" pitchFamily="34" charset="0"/>
              </a:rPr>
              <a:t>Additional NIR cameras available (option)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Precise: SORTURK ‘NEW GENERATION’ software can recognize up to 16 families </a:t>
            </a:r>
            <a:endParaRPr lang="tr-TR" sz="1400" dirty="0">
              <a:latin typeface="Arial" panose="020B0604020202020204" pitchFamily="34" charset="0"/>
              <a:cs typeface="Arial" panose="020B0604020202020204" pitchFamily="34" charset="0"/>
            </a:endParaRPr>
          </a:p>
          <a:p>
            <a:pPr>
              <a:lnSpc>
                <a:spcPct val="200000"/>
              </a:lnSpc>
            </a:pPr>
            <a:r>
              <a:rPr lang="en-US" sz="1400" dirty="0">
                <a:latin typeface="Arial" panose="020B0604020202020204" pitchFamily="34" charset="0"/>
                <a:cs typeface="Arial" panose="020B0604020202020204" pitchFamily="34" charset="0"/>
              </a:rPr>
              <a:t>of defects. Optical resolution 0.1mm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Max Capacity: highest production capacity RGB trichromatic sorter with 1 to 10 chutes models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Flexible: Multichannel models divisible in 4 complete independent sections (4 sorters in 1)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Reliable: thanks to over </a:t>
            </a:r>
            <a:r>
              <a:rPr lang="tr-TR" sz="14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0 years’ experience in electronic sorting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Unique: with airtight, conditioned and tilting optical boxes for their easy opening</a:t>
            </a:r>
          </a:p>
        </p:txBody>
      </p:sp>
      <p:pic>
        <p:nvPicPr>
          <p:cNvPr id="7" name="Resim 6">
            <a:extLst>
              <a:ext uri="{FF2B5EF4-FFF2-40B4-BE49-F238E27FC236}">
                <a16:creationId xmlns:a16="http://schemas.microsoft.com/office/drawing/2014/main" id="{AD984F8F-F1DD-4873-86A3-461CC6093A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574" y="6048548"/>
            <a:ext cx="2705681" cy="550844"/>
          </a:xfrm>
          <a:prstGeom prst="rect">
            <a:avLst/>
          </a:prstGeom>
        </p:spPr>
      </p:pic>
    </p:spTree>
    <p:extLst>
      <p:ext uri="{BB962C8B-B14F-4D97-AF65-F5344CB8AC3E}">
        <p14:creationId xmlns:p14="http://schemas.microsoft.com/office/powerpoint/2010/main" val="659473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MI-AUTOMATED NET WEIGHER &amp; BAGGING SCLAES">
            <a:extLst>
              <a:ext uri="{FF2B5EF4-FFF2-40B4-BE49-F238E27FC236}">
                <a16:creationId xmlns:a16="http://schemas.microsoft.com/office/drawing/2014/main" id="{DC112D77-9410-4BAF-95C6-4420237BA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329997" y="353725"/>
            <a:ext cx="4580878" cy="6067425"/>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544673" y="353725"/>
            <a:ext cx="8175171" cy="656850"/>
          </a:xfrm>
        </p:spPr>
        <p:txBody>
          <a:bodyPr>
            <a:normAutofit fontScale="90000"/>
          </a:bodyPr>
          <a:lstStyle/>
          <a:p>
            <a:pPr algn="l" fontAlgn="base"/>
            <a:r>
              <a:rPr lang="en-US" b="1" dirty="0"/>
              <a:t>NET WEIGHER &amp; BAGGING SC</a:t>
            </a:r>
            <a:r>
              <a:rPr lang="tr-TR" b="1" dirty="0"/>
              <a:t>A</a:t>
            </a:r>
            <a:r>
              <a:rPr lang="en-US" b="1" dirty="0"/>
              <a:t>LES</a:t>
            </a:r>
          </a:p>
        </p:txBody>
      </p:sp>
      <p:sp>
        <p:nvSpPr>
          <p:cNvPr id="4" name="Slayt Numarası Yer Tutucusu 3"/>
          <p:cNvSpPr>
            <a:spLocks noGrp="1"/>
          </p:cNvSpPr>
          <p:nvPr>
            <p:ph type="sldNum" sz="quarter" idx="12"/>
          </p:nvPr>
        </p:nvSpPr>
        <p:spPr/>
        <p:txBody>
          <a:bodyPr/>
          <a:lstStyle/>
          <a:p>
            <a:fld id="{72CFD60D-3F6E-4A51-94CA-0A34FD1398CB}" type="slidenum">
              <a:rPr lang="en-IN" smtClean="0"/>
              <a:t>23</a:t>
            </a:fld>
            <a:endParaRPr lang="en-IN"/>
          </a:p>
        </p:txBody>
      </p:sp>
      <p:sp>
        <p:nvSpPr>
          <p:cNvPr id="6" name="Title 1">
            <a:extLst>
              <a:ext uri="{FF2B5EF4-FFF2-40B4-BE49-F238E27FC236}">
                <a16:creationId xmlns:a16="http://schemas.microsoft.com/office/drawing/2014/main" id="{8C4E7464-92E7-45D2-BA9D-D88E4B867BCD}"/>
              </a:ext>
            </a:extLst>
          </p:cNvPr>
          <p:cNvSpPr txBox="1">
            <a:spLocks/>
          </p:cNvSpPr>
          <p:nvPr/>
        </p:nvSpPr>
        <p:spPr>
          <a:xfrm>
            <a:off x="544673" y="1010575"/>
            <a:ext cx="10880887" cy="53457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fontAlgn="base"/>
            <a:r>
              <a:rPr lang="en-US" sz="1400" dirty="0">
                <a:latin typeface="Arial" panose="020B0604020202020204" pitchFamily="34" charset="0"/>
                <a:cs typeface="Arial" panose="020B0604020202020204" pitchFamily="34" charset="0"/>
              </a:rPr>
              <a:t>Akyurek Semi-Automated Net </a:t>
            </a:r>
            <a:r>
              <a:rPr lang="en-US" sz="1400" dirty="0" err="1">
                <a:latin typeface="Arial" panose="020B0604020202020204" pitchFamily="34" charset="0"/>
                <a:cs typeface="Arial" panose="020B0604020202020204" pitchFamily="34" charset="0"/>
              </a:rPr>
              <a:t>Weigher</a:t>
            </a:r>
            <a:r>
              <a:rPr lang="en-US" sz="1400" dirty="0">
                <a:latin typeface="Arial" panose="020B0604020202020204" pitchFamily="34" charset="0"/>
                <a:cs typeface="Arial" panose="020B0604020202020204" pitchFamily="34" charset="0"/>
              </a:rPr>
              <a:t> &amp; Bagging Scale Machines are used </a:t>
            </a:r>
            <a:endParaRPr lang="tr-TR" sz="1400" dirty="0">
              <a:latin typeface="Arial" panose="020B0604020202020204" pitchFamily="34" charset="0"/>
              <a:cs typeface="Arial" panose="020B0604020202020204" pitchFamily="34" charset="0"/>
            </a:endParaRPr>
          </a:p>
          <a:p>
            <a:pPr fontAlgn="base"/>
            <a:r>
              <a:rPr lang="en-US" sz="1400" dirty="0">
                <a:latin typeface="Arial" panose="020B0604020202020204" pitchFamily="34" charset="0"/>
                <a:cs typeface="Arial" panose="020B0604020202020204" pitchFamily="34" charset="0"/>
              </a:rPr>
              <a:t>for Pre-bagging weighing and Bagging of 5 to 50 kg bulk product.</a:t>
            </a:r>
            <a:br>
              <a:rPr lang="en-US" sz="1400" dirty="0">
                <a:latin typeface="Arial" panose="020B0604020202020204" pitchFamily="34" charset="0"/>
                <a:cs typeface="Arial" panose="020B0604020202020204" pitchFamily="34" charset="0"/>
              </a:rPr>
            </a:br>
            <a:endParaRPr lang="tr-TR" sz="1400" dirty="0">
              <a:latin typeface="Arial" panose="020B0604020202020204" pitchFamily="34" charset="0"/>
              <a:cs typeface="Arial" panose="020B0604020202020204" pitchFamily="34" charset="0"/>
            </a:endParaRPr>
          </a:p>
          <a:p>
            <a:pPr fontAlgn="base"/>
            <a:r>
              <a:rPr lang="en-US" sz="1400" dirty="0">
                <a:latin typeface="Arial" panose="020B0604020202020204" pitchFamily="34" charset="0"/>
                <a:cs typeface="Arial" panose="020B0604020202020204" pitchFamily="34" charset="0"/>
              </a:rPr>
              <a:t>Akyurek Semi-Automated Net </a:t>
            </a:r>
            <a:r>
              <a:rPr lang="en-US" sz="1400" dirty="0" err="1">
                <a:latin typeface="Arial" panose="020B0604020202020204" pitchFamily="34" charset="0"/>
                <a:cs typeface="Arial" panose="020B0604020202020204" pitchFamily="34" charset="0"/>
              </a:rPr>
              <a:t>Weigher</a:t>
            </a:r>
            <a:r>
              <a:rPr lang="en-US" sz="1400" dirty="0">
                <a:latin typeface="Arial" panose="020B0604020202020204" pitchFamily="34" charset="0"/>
                <a:cs typeface="Arial" panose="020B0604020202020204" pitchFamily="34" charset="0"/>
              </a:rPr>
              <a:t> &amp; Bagging Scale machines are </a:t>
            </a:r>
            <a:endParaRPr lang="tr-TR" sz="1400" dirty="0">
              <a:latin typeface="Arial" panose="020B0604020202020204" pitchFamily="34" charset="0"/>
              <a:cs typeface="Arial" panose="020B0604020202020204" pitchFamily="34" charset="0"/>
            </a:endParaRPr>
          </a:p>
          <a:p>
            <a:pPr fontAlgn="base"/>
            <a:r>
              <a:rPr lang="en-US" sz="1400" dirty="0">
                <a:latin typeface="Arial" panose="020B0604020202020204" pitchFamily="34" charset="0"/>
                <a:cs typeface="Arial" panose="020B0604020202020204" pitchFamily="34" charset="0"/>
              </a:rPr>
              <a:t>with electronic and micro-processing control. </a:t>
            </a:r>
            <a:endParaRPr lang="tr-TR" sz="1400" dirty="0">
              <a:latin typeface="Arial" panose="020B0604020202020204" pitchFamily="34" charset="0"/>
              <a:cs typeface="Arial" panose="020B0604020202020204" pitchFamily="34" charset="0"/>
            </a:endParaRPr>
          </a:p>
          <a:p>
            <a:pPr fontAlgn="base"/>
            <a:r>
              <a:rPr lang="en-US" sz="1400" dirty="0">
                <a:latin typeface="Arial" panose="020B0604020202020204" pitchFamily="34" charset="0"/>
                <a:cs typeface="Arial" panose="020B0604020202020204" pitchFamily="34" charset="0"/>
              </a:rPr>
              <a:t>Feature of getting reports about sacked bags and weighing is available. </a:t>
            </a:r>
            <a:endParaRPr lang="tr-TR" sz="1400" dirty="0">
              <a:latin typeface="Arial" panose="020B0604020202020204" pitchFamily="34" charset="0"/>
              <a:cs typeface="Arial" panose="020B0604020202020204" pitchFamily="34" charset="0"/>
            </a:endParaRPr>
          </a:p>
          <a:p>
            <a:pPr fontAlgn="base"/>
            <a:r>
              <a:rPr lang="en-US" sz="1400" dirty="0">
                <a:latin typeface="Arial" panose="020B0604020202020204" pitchFamily="34" charset="0"/>
                <a:cs typeface="Arial" panose="020B0604020202020204" pitchFamily="34" charset="0"/>
              </a:rPr>
              <a:t>It can connect to electronic devices such as PLC or computer.</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Our machine can be used for all grain seeds, granule products, salt, </a:t>
            </a:r>
            <a:endParaRPr lang="tr-TR" sz="1400" dirty="0">
              <a:latin typeface="Arial" panose="020B0604020202020204" pitchFamily="34" charset="0"/>
              <a:cs typeface="Arial" panose="020B0604020202020204" pitchFamily="34" charset="0"/>
            </a:endParaRPr>
          </a:p>
          <a:p>
            <a:pPr fontAlgn="base"/>
            <a:r>
              <a:rPr lang="en-US" sz="1400" dirty="0">
                <a:latin typeface="Arial" panose="020B0604020202020204" pitchFamily="34" charset="0"/>
                <a:cs typeface="Arial" panose="020B0604020202020204" pitchFamily="34" charset="0"/>
              </a:rPr>
              <a:t>granule chemicals, residue, provender, cement, construction chemicals, coal and stone.</a:t>
            </a:r>
            <a:br>
              <a:rPr lang="en-US" sz="1400" dirty="0">
                <a:latin typeface="Arial" panose="020B0604020202020204" pitchFamily="34" charset="0"/>
                <a:cs typeface="Arial" panose="020B0604020202020204" pitchFamily="34" charset="0"/>
              </a:rPr>
            </a:br>
            <a:endParaRPr lang="tr-TR" sz="1400" dirty="0">
              <a:latin typeface="Arial" panose="020B0604020202020204" pitchFamily="34" charset="0"/>
              <a:cs typeface="Arial" panose="020B0604020202020204" pitchFamily="34" charset="0"/>
            </a:endParaRPr>
          </a:p>
          <a:p>
            <a:pPr fontAlgn="base"/>
            <a:r>
              <a:rPr lang="en-US" sz="1400" dirty="0">
                <a:latin typeface="Arial" panose="020B0604020202020204" pitchFamily="34" charset="0"/>
                <a:cs typeface="Arial" panose="020B0604020202020204" pitchFamily="34" charset="0"/>
              </a:rPr>
              <a:t>Operation starts with Operator feeding the sack to sack grip, scale weighs </a:t>
            </a:r>
            <a:endParaRPr lang="tr-TR" sz="1400" dirty="0">
              <a:latin typeface="Arial" panose="020B0604020202020204" pitchFamily="34" charset="0"/>
              <a:cs typeface="Arial" panose="020B0604020202020204" pitchFamily="34" charset="0"/>
            </a:endParaRPr>
          </a:p>
          <a:p>
            <a:pPr fontAlgn="base"/>
            <a:r>
              <a:rPr lang="en-US" sz="1400" dirty="0">
                <a:latin typeface="Arial" panose="020B0604020202020204" pitchFamily="34" charset="0"/>
                <a:cs typeface="Arial" panose="020B0604020202020204" pitchFamily="34" charset="0"/>
              </a:rPr>
              <a:t>the batch in two stages with gross weighing and net weighing and delivers </a:t>
            </a:r>
            <a:endParaRPr lang="tr-TR" sz="1400" dirty="0">
              <a:latin typeface="Arial" panose="020B0604020202020204" pitchFamily="34" charset="0"/>
              <a:cs typeface="Arial" panose="020B0604020202020204" pitchFamily="34" charset="0"/>
            </a:endParaRPr>
          </a:p>
          <a:p>
            <a:pPr fontAlgn="base"/>
            <a:r>
              <a:rPr lang="en-US" sz="1400" dirty="0">
                <a:latin typeface="Arial" panose="020B0604020202020204" pitchFamily="34" charset="0"/>
                <a:cs typeface="Arial" panose="020B0604020202020204" pitchFamily="34" charset="0"/>
              </a:rPr>
              <a:t>the </a:t>
            </a:r>
            <a:r>
              <a:rPr lang="tr-TR" sz="1400" dirty="0" err="1">
                <a:latin typeface="Arial" panose="020B0604020202020204" pitchFamily="34" charset="0"/>
                <a:cs typeface="Arial" panose="020B0604020202020204" pitchFamily="34" charset="0"/>
              </a:rPr>
              <a:t>seed</a:t>
            </a:r>
            <a:r>
              <a:rPr lang="en-US" sz="1400" dirty="0">
                <a:latin typeface="Arial" panose="020B0604020202020204" pitchFamily="34" charset="0"/>
                <a:cs typeface="Arial" panose="020B0604020202020204" pitchFamily="34" charset="0"/>
              </a:rPr>
              <a:t> in to sack. This process continuous in series action.</a:t>
            </a:r>
          </a:p>
          <a:p>
            <a:pPr fontAlgn="base"/>
            <a:endParaRPr lang="tr-TR" sz="1400" b="1" dirty="0">
              <a:latin typeface="Arial" panose="020B0604020202020204" pitchFamily="34" charset="0"/>
              <a:cs typeface="Arial" panose="020B0604020202020204" pitchFamily="34" charset="0"/>
            </a:endParaRPr>
          </a:p>
          <a:p>
            <a:pPr fontAlgn="base"/>
            <a:r>
              <a:rPr lang="en-US" sz="1400" b="1" dirty="0">
                <a:latin typeface="Arial" panose="020B0604020202020204" pitchFamily="34" charset="0"/>
                <a:cs typeface="Arial" panose="020B0604020202020204" pitchFamily="34" charset="0"/>
              </a:rPr>
              <a:t>APLICATION INDUSTRY;</a:t>
            </a:r>
          </a:p>
          <a:p>
            <a:pPr fontAlgn="base"/>
            <a:r>
              <a:rPr lang="en-US" sz="1400" dirty="0">
                <a:latin typeface="Arial" panose="020B0604020202020204" pitchFamily="34" charset="0"/>
                <a:cs typeface="Arial" panose="020B0604020202020204" pitchFamily="34" charset="0"/>
              </a:rPr>
              <a:t>- Food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Cement / Construction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Chemistry / Petrochemistry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Mining</a:t>
            </a:r>
          </a:p>
          <a:p>
            <a:pPr fontAlgn="base"/>
            <a:r>
              <a:rPr lang="en-US" sz="1400" b="1" dirty="0">
                <a:latin typeface="Arial" panose="020B0604020202020204" pitchFamily="34" charset="0"/>
                <a:cs typeface="Arial" panose="020B0604020202020204" pitchFamily="34" charset="0"/>
              </a:rPr>
              <a:t>Features;</a:t>
            </a:r>
          </a:p>
          <a:p>
            <a:pPr fontAlgn="base"/>
            <a:r>
              <a:rPr lang="en-US" sz="1400" dirty="0">
                <a:latin typeface="Arial" panose="020B0604020202020204" pitchFamily="34" charset="0"/>
                <a:cs typeface="Arial" panose="020B0604020202020204" pitchFamily="34" charset="0"/>
              </a:rPr>
              <a:t>- Fast and Sensitive weighing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Programmable number of bag to ﬁll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Conﬁgurable Max and Min Limits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Warning at Out of tolerance weighing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Level Check at Top Tank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Weighing Memory</a:t>
            </a:r>
          </a:p>
          <a:p>
            <a:pPr>
              <a:lnSpc>
                <a:spcPct val="200000"/>
              </a:lnSpc>
            </a:pPr>
            <a:endParaRPr lang="en-US" sz="1400" dirty="0">
              <a:latin typeface="Arial" panose="020B0604020202020204" pitchFamily="34" charset="0"/>
              <a:cs typeface="Arial" panose="020B0604020202020204" pitchFamily="34" charset="0"/>
            </a:endParaRPr>
          </a:p>
        </p:txBody>
      </p:sp>
      <p:pic>
        <p:nvPicPr>
          <p:cNvPr id="7" name="Resim 6">
            <a:extLst>
              <a:ext uri="{FF2B5EF4-FFF2-40B4-BE49-F238E27FC236}">
                <a16:creationId xmlns:a16="http://schemas.microsoft.com/office/drawing/2014/main" id="{AD984F8F-F1DD-4873-86A3-461CC6093A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574" y="6048548"/>
            <a:ext cx="2705681" cy="550844"/>
          </a:xfrm>
          <a:prstGeom prst="rect">
            <a:avLst/>
          </a:prstGeom>
        </p:spPr>
      </p:pic>
    </p:spTree>
    <p:extLst>
      <p:ext uri="{BB962C8B-B14F-4D97-AF65-F5344CB8AC3E}">
        <p14:creationId xmlns:p14="http://schemas.microsoft.com/office/powerpoint/2010/main" val="873539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0040" y="167005"/>
            <a:ext cx="8175171" cy="549275"/>
          </a:xfrm>
        </p:spPr>
        <p:txBody>
          <a:bodyPr>
            <a:normAutofit fontScale="90000"/>
          </a:bodyPr>
          <a:lstStyle/>
          <a:p>
            <a:pPr algn="l"/>
            <a:r>
              <a:rPr lang="tr-TR" b="1" dirty="0"/>
              <a:t>PENDULUM BUCKET ELEVATOR</a:t>
            </a: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58762" y="716280"/>
            <a:ext cx="6113198" cy="5589774"/>
          </a:xfrm>
        </p:spPr>
      </p:pic>
      <p:sp>
        <p:nvSpPr>
          <p:cNvPr id="4" name="Slayt Numarası Yer Tutucusu 3"/>
          <p:cNvSpPr>
            <a:spLocks noGrp="1"/>
          </p:cNvSpPr>
          <p:nvPr>
            <p:ph type="sldNum" sz="quarter" idx="12"/>
          </p:nvPr>
        </p:nvSpPr>
        <p:spPr/>
        <p:txBody>
          <a:bodyPr/>
          <a:lstStyle/>
          <a:p>
            <a:fld id="{72CFD60D-3F6E-4A51-94CA-0A34FD1398CB}" type="slidenum">
              <a:rPr lang="en-IN" smtClean="0"/>
              <a:t>24</a:t>
            </a:fld>
            <a:endParaRPr lang="en-IN"/>
          </a:p>
        </p:txBody>
      </p:sp>
      <p:sp>
        <p:nvSpPr>
          <p:cNvPr id="6" name="Title 1">
            <a:extLst>
              <a:ext uri="{FF2B5EF4-FFF2-40B4-BE49-F238E27FC236}">
                <a16:creationId xmlns:a16="http://schemas.microsoft.com/office/drawing/2014/main" id="{8C4E7464-92E7-45D2-BA9D-D88E4B867BCD}"/>
              </a:ext>
            </a:extLst>
          </p:cNvPr>
          <p:cNvSpPr txBox="1">
            <a:spLocks/>
          </p:cNvSpPr>
          <p:nvPr/>
        </p:nvSpPr>
        <p:spPr>
          <a:xfrm>
            <a:off x="320040" y="910418"/>
            <a:ext cx="6454587" cy="448171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nSpc>
                <a:spcPct val="150000"/>
              </a:lnSpc>
            </a:pPr>
            <a:r>
              <a:rPr lang="en-US" sz="1600" dirty="0"/>
              <a:t>The P- EL and Z-EL elevator is suited for transportation of cereals, seeds, fertilizers,</a:t>
            </a:r>
            <a:r>
              <a:rPr lang="tr-TR" sz="1600" dirty="0"/>
              <a:t> </a:t>
            </a:r>
            <a:r>
              <a:rPr lang="en-US" sz="1600" dirty="0"/>
              <a:t>minerals, wood shavings, wood chips, granular products, and similar materials;</a:t>
            </a:r>
            <a:r>
              <a:rPr lang="tr-TR" sz="1600" dirty="0"/>
              <a:t> </a:t>
            </a:r>
            <a:r>
              <a:rPr lang="en-US" sz="1600" dirty="0"/>
              <a:t>also</a:t>
            </a:r>
            <a:r>
              <a:rPr lang="tr-TR" sz="1600" dirty="0"/>
              <a:t> </a:t>
            </a:r>
            <a:r>
              <a:rPr lang="tr-TR" sz="1600" dirty="0" err="1"/>
              <a:t>suitable</a:t>
            </a:r>
            <a:r>
              <a:rPr lang="tr-TR" sz="1600" dirty="0"/>
              <a:t> </a:t>
            </a:r>
            <a:r>
              <a:rPr lang="tr-TR" sz="1600" dirty="0" err="1"/>
              <a:t>for</a:t>
            </a:r>
            <a:r>
              <a:rPr lang="tr-TR" sz="1600" dirty="0"/>
              <a:t> </a:t>
            </a:r>
            <a:r>
              <a:rPr lang="tr-TR" sz="1600" dirty="0" err="1"/>
              <a:t>oleaginous</a:t>
            </a:r>
            <a:r>
              <a:rPr lang="tr-TR" sz="1600" dirty="0"/>
              <a:t> </a:t>
            </a:r>
            <a:r>
              <a:rPr lang="tr-TR" sz="1600" dirty="0" err="1"/>
              <a:t>seeds</a:t>
            </a:r>
            <a:r>
              <a:rPr lang="tr-TR" sz="1600" dirty="0"/>
              <a:t>.</a:t>
            </a:r>
          </a:p>
          <a:p>
            <a:pPr>
              <a:lnSpc>
                <a:spcPct val="150000"/>
              </a:lnSpc>
            </a:pPr>
            <a:r>
              <a:rPr lang="tr-TR" sz="1600" dirty="0"/>
              <a:t>-</a:t>
            </a:r>
            <a:r>
              <a:rPr lang="tr-TR" sz="1600" dirty="0" err="1"/>
              <a:t>Bucket</a:t>
            </a:r>
            <a:r>
              <a:rPr lang="tr-TR" sz="1600" dirty="0"/>
              <a:t> </a:t>
            </a:r>
            <a:r>
              <a:rPr lang="tr-TR" sz="1600" dirty="0" err="1"/>
              <a:t>Elevator</a:t>
            </a:r>
            <a:endParaRPr lang="tr-TR" sz="1600" dirty="0"/>
          </a:p>
          <a:p>
            <a:pPr>
              <a:lnSpc>
                <a:spcPct val="150000"/>
              </a:lnSpc>
            </a:pPr>
            <a:r>
              <a:rPr lang="tr-TR" sz="1600" dirty="0"/>
              <a:t>-</a:t>
            </a:r>
            <a:r>
              <a:rPr lang="tr-TR" sz="1600" dirty="0" err="1"/>
              <a:t>Easy</a:t>
            </a:r>
            <a:r>
              <a:rPr lang="tr-TR" sz="1600" dirty="0"/>
              <a:t> </a:t>
            </a:r>
            <a:r>
              <a:rPr lang="tr-TR" sz="1600" dirty="0" err="1"/>
              <a:t>Dump</a:t>
            </a:r>
            <a:r>
              <a:rPr lang="tr-TR" sz="1600" dirty="0"/>
              <a:t> </a:t>
            </a:r>
            <a:r>
              <a:rPr lang="tr-TR" sz="1600" dirty="0" err="1"/>
              <a:t>Elevator</a:t>
            </a:r>
            <a:endParaRPr lang="tr-TR" sz="1600" dirty="0"/>
          </a:p>
          <a:p>
            <a:pPr>
              <a:lnSpc>
                <a:spcPct val="150000"/>
              </a:lnSpc>
            </a:pPr>
            <a:r>
              <a:rPr lang="tr-TR" sz="1600" dirty="0"/>
              <a:t>-</a:t>
            </a:r>
            <a:r>
              <a:rPr lang="tr-TR" sz="1600" dirty="0" err="1"/>
              <a:t>Continuous</a:t>
            </a:r>
            <a:r>
              <a:rPr lang="tr-TR" sz="1600" dirty="0"/>
              <a:t> Cup </a:t>
            </a:r>
            <a:r>
              <a:rPr lang="tr-TR" sz="1600" dirty="0" err="1"/>
              <a:t>Bucket</a:t>
            </a:r>
            <a:r>
              <a:rPr lang="tr-TR" sz="1600" dirty="0"/>
              <a:t> </a:t>
            </a:r>
            <a:r>
              <a:rPr lang="tr-TR" sz="1600" dirty="0" err="1"/>
              <a:t>Elevator</a:t>
            </a:r>
            <a:endParaRPr lang="tr-TR" sz="1600" dirty="0"/>
          </a:p>
          <a:p>
            <a:pPr>
              <a:lnSpc>
                <a:spcPct val="150000"/>
              </a:lnSpc>
            </a:pPr>
            <a:r>
              <a:rPr lang="tr-TR" sz="1600" dirty="0"/>
              <a:t>-</a:t>
            </a:r>
            <a:r>
              <a:rPr lang="tr-TR" sz="1600" dirty="0" err="1"/>
              <a:t>Continuous</a:t>
            </a:r>
            <a:r>
              <a:rPr lang="tr-TR" sz="1600" dirty="0"/>
              <a:t> Cup Z </a:t>
            </a:r>
            <a:r>
              <a:rPr lang="tr-TR" sz="1600" dirty="0" err="1"/>
              <a:t>Elevator</a:t>
            </a:r>
            <a:endParaRPr lang="tr-TR" sz="1600" dirty="0"/>
          </a:p>
          <a:p>
            <a:pPr>
              <a:lnSpc>
                <a:spcPct val="150000"/>
              </a:lnSpc>
            </a:pPr>
            <a:r>
              <a:rPr lang="tr-TR" sz="1600" dirty="0"/>
              <a:t>-</a:t>
            </a:r>
            <a:r>
              <a:rPr lang="tr-TR" sz="1600" dirty="0" err="1"/>
              <a:t>Chain</a:t>
            </a:r>
            <a:r>
              <a:rPr lang="tr-TR" sz="1600" dirty="0"/>
              <a:t> </a:t>
            </a:r>
            <a:r>
              <a:rPr lang="tr-TR" sz="1600" dirty="0" err="1"/>
              <a:t>Conveyor</a:t>
            </a:r>
            <a:endParaRPr lang="tr-TR" sz="1600" dirty="0"/>
          </a:p>
          <a:p>
            <a:pPr>
              <a:lnSpc>
                <a:spcPct val="150000"/>
              </a:lnSpc>
            </a:pPr>
            <a:r>
              <a:rPr lang="tr-TR" sz="1600" dirty="0"/>
              <a:t>-</a:t>
            </a:r>
            <a:r>
              <a:rPr lang="tr-TR" sz="1600" dirty="0" err="1"/>
              <a:t>Tripper</a:t>
            </a:r>
            <a:r>
              <a:rPr lang="tr-TR" sz="1600" dirty="0"/>
              <a:t> </a:t>
            </a:r>
            <a:r>
              <a:rPr lang="tr-TR" sz="1600" dirty="0" err="1"/>
              <a:t>Conveyor</a:t>
            </a:r>
            <a:r>
              <a:rPr lang="tr-TR" sz="1600" dirty="0"/>
              <a:t> </a:t>
            </a:r>
            <a:r>
              <a:rPr lang="tr-TR" sz="1600" dirty="0" err="1"/>
              <a:t>Belt</a:t>
            </a:r>
            <a:endParaRPr lang="tr-TR" sz="1600" dirty="0"/>
          </a:p>
          <a:p>
            <a:pPr>
              <a:lnSpc>
                <a:spcPct val="150000"/>
              </a:lnSpc>
            </a:pPr>
            <a:r>
              <a:rPr lang="tr-TR" sz="1600" dirty="0"/>
              <a:t>-</a:t>
            </a:r>
            <a:r>
              <a:rPr lang="tr-TR" sz="1600" dirty="0" err="1"/>
              <a:t>Screw</a:t>
            </a:r>
            <a:r>
              <a:rPr lang="tr-TR" sz="1600" dirty="0"/>
              <a:t> </a:t>
            </a:r>
            <a:r>
              <a:rPr lang="tr-TR" sz="1600" dirty="0" err="1"/>
              <a:t>Conveyor</a:t>
            </a:r>
            <a:endParaRPr lang="tr-TR" sz="1600" dirty="0"/>
          </a:p>
          <a:p>
            <a:pPr>
              <a:lnSpc>
                <a:spcPct val="150000"/>
              </a:lnSpc>
            </a:pPr>
            <a:r>
              <a:rPr lang="tr-TR" sz="1600" dirty="0"/>
              <a:t>-</a:t>
            </a:r>
            <a:r>
              <a:rPr lang="tr-TR" sz="1600" dirty="0" err="1"/>
              <a:t>Pendulum</a:t>
            </a:r>
            <a:r>
              <a:rPr lang="tr-TR" sz="1600" dirty="0"/>
              <a:t> </a:t>
            </a:r>
            <a:r>
              <a:rPr lang="tr-TR" sz="1600" dirty="0" err="1"/>
              <a:t>Bucket</a:t>
            </a:r>
            <a:r>
              <a:rPr lang="tr-TR" sz="1600" dirty="0"/>
              <a:t> Z </a:t>
            </a:r>
            <a:r>
              <a:rPr lang="tr-TR" sz="1600" dirty="0" err="1"/>
              <a:t>Elevator</a:t>
            </a:r>
            <a:endParaRPr lang="tr-TR" sz="1600" dirty="0"/>
          </a:p>
        </p:txBody>
      </p:sp>
      <p:pic>
        <p:nvPicPr>
          <p:cNvPr id="7" name="Resim 6">
            <a:extLst>
              <a:ext uri="{FF2B5EF4-FFF2-40B4-BE49-F238E27FC236}">
                <a16:creationId xmlns:a16="http://schemas.microsoft.com/office/drawing/2014/main" id="{4A3597CC-11AC-45A7-AAD5-6E71B61246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574" y="6048548"/>
            <a:ext cx="2705681" cy="550844"/>
          </a:xfrm>
          <a:prstGeom prst="rect">
            <a:avLst/>
          </a:prstGeom>
        </p:spPr>
      </p:pic>
    </p:spTree>
    <p:extLst>
      <p:ext uri="{BB962C8B-B14F-4D97-AF65-F5344CB8AC3E}">
        <p14:creationId xmlns:p14="http://schemas.microsoft.com/office/powerpoint/2010/main" val="656293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41960" y="227965"/>
            <a:ext cx="8175171" cy="610235"/>
          </a:xfrm>
        </p:spPr>
        <p:txBody>
          <a:bodyPr>
            <a:normAutofit fontScale="90000"/>
          </a:bodyPr>
          <a:lstStyle/>
          <a:p>
            <a:pPr algn="l"/>
            <a:r>
              <a:rPr lang="tr-TR" b="1" dirty="0"/>
              <a:t>CENTRIFUGAL FAN</a:t>
            </a: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35375" y="615363"/>
            <a:ext cx="4447491" cy="5627273"/>
          </a:xfrm>
        </p:spPr>
      </p:pic>
      <p:sp>
        <p:nvSpPr>
          <p:cNvPr id="4" name="Slayt Numarası Yer Tutucusu 3"/>
          <p:cNvSpPr>
            <a:spLocks noGrp="1"/>
          </p:cNvSpPr>
          <p:nvPr>
            <p:ph type="sldNum" sz="quarter" idx="12"/>
          </p:nvPr>
        </p:nvSpPr>
        <p:spPr/>
        <p:txBody>
          <a:bodyPr/>
          <a:lstStyle/>
          <a:p>
            <a:fld id="{72CFD60D-3F6E-4A51-94CA-0A34FD1398CB}" type="slidenum">
              <a:rPr lang="en-IN" smtClean="0"/>
              <a:t>25</a:t>
            </a:fld>
            <a:endParaRPr lang="en-IN"/>
          </a:p>
        </p:txBody>
      </p:sp>
      <p:sp>
        <p:nvSpPr>
          <p:cNvPr id="6" name="Title 1">
            <a:extLst>
              <a:ext uri="{FF2B5EF4-FFF2-40B4-BE49-F238E27FC236}">
                <a16:creationId xmlns:a16="http://schemas.microsoft.com/office/drawing/2014/main" id="{8C4E7464-92E7-45D2-BA9D-D88E4B867BCD}"/>
              </a:ext>
            </a:extLst>
          </p:cNvPr>
          <p:cNvSpPr txBox="1">
            <a:spLocks/>
          </p:cNvSpPr>
          <p:nvPr/>
        </p:nvSpPr>
        <p:spPr>
          <a:xfrm>
            <a:off x="340981" y="1205957"/>
            <a:ext cx="6048104" cy="39580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nSpc>
                <a:spcPct val="200000"/>
              </a:lnSpc>
            </a:pPr>
            <a:r>
              <a:rPr lang="en-US" sz="1400" dirty="0"/>
              <a:t>The </a:t>
            </a:r>
            <a:r>
              <a:rPr lang="en-US" sz="1400" dirty="0" err="1"/>
              <a:t>Akyurek</a:t>
            </a:r>
            <a:r>
              <a:rPr lang="en-US" sz="1400" dirty="0"/>
              <a:t> centrifugal fan type ACF is a medium pressure fan having backward</a:t>
            </a:r>
          </a:p>
          <a:p>
            <a:pPr>
              <a:lnSpc>
                <a:spcPct val="200000"/>
              </a:lnSpc>
            </a:pPr>
            <a:r>
              <a:rPr lang="en-US" sz="1400" dirty="0"/>
              <a:t>curved steel blades manufactured in steel plate. The impeller is self-cleaning and</a:t>
            </a:r>
          </a:p>
          <a:p>
            <a:pPr>
              <a:lnSpc>
                <a:spcPct val="200000"/>
              </a:lnSpc>
            </a:pPr>
            <a:r>
              <a:rPr lang="en-US" sz="1400" dirty="0"/>
              <a:t>dynamically balanced. The spiral housing is made of welded steel plate.</a:t>
            </a:r>
            <a:endParaRPr lang="tr-TR" sz="1400" dirty="0"/>
          </a:p>
          <a:p>
            <a:pPr>
              <a:lnSpc>
                <a:spcPct val="200000"/>
              </a:lnSpc>
            </a:pPr>
            <a:r>
              <a:rPr lang="tr-TR" sz="1400" dirty="0"/>
              <a:t>-</a:t>
            </a:r>
            <a:r>
              <a:rPr lang="tr-TR" sz="1400" dirty="0" err="1"/>
              <a:t>Centrifugal</a:t>
            </a:r>
            <a:r>
              <a:rPr lang="tr-TR" sz="1400" dirty="0"/>
              <a:t> Fan</a:t>
            </a:r>
          </a:p>
          <a:p>
            <a:pPr>
              <a:lnSpc>
                <a:spcPct val="200000"/>
              </a:lnSpc>
            </a:pPr>
            <a:r>
              <a:rPr lang="tr-TR" sz="1400" dirty="0"/>
              <a:t>-</a:t>
            </a:r>
            <a:r>
              <a:rPr lang="tr-TR" sz="1400" dirty="0" err="1"/>
              <a:t>Blower</a:t>
            </a:r>
            <a:r>
              <a:rPr lang="tr-TR" sz="1400" dirty="0"/>
              <a:t> </a:t>
            </a:r>
            <a:r>
              <a:rPr lang="tr-TR" sz="1400" dirty="0" err="1"/>
              <a:t>Group</a:t>
            </a:r>
            <a:endParaRPr lang="tr-TR" sz="1400" dirty="0"/>
          </a:p>
          <a:p>
            <a:pPr>
              <a:lnSpc>
                <a:spcPct val="200000"/>
              </a:lnSpc>
            </a:pPr>
            <a:r>
              <a:rPr lang="tr-TR" sz="1400" dirty="0"/>
              <a:t>-</a:t>
            </a:r>
            <a:r>
              <a:rPr lang="tr-TR" sz="1400" dirty="0" err="1"/>
              <a:t>Airlock</a:t>
            </a:r>
            <a:r>
              <a:rPr lang="tr-TR" sz="1400" dirty="0"/>
              <a:t> </a:t>
            </a:r>
            <a:r>
              <a:rPr lang="tr-TR" sz="1400" dirty="0" err="1"/>
              <a:t>Valve</a:t>
            </a:r>
            <a:endParaRPr lang="tr-TR" sz="1400" dirty="0"/>
          </a:p>
          <a:p>
            <a:pPr>
              <a:lnSpc>
                <a:spcPct val="200000"/>
              </a:lnSpc>
            </a:pPr>
            <a:r>
              <a:rPr lang="tr-TR" sz="1400" dirty="0"/>
              <a:t>-Jet </a:t>
            </a:r>
            <a:r>
              <a:rPr lang="tr-TR" sz="1400" dirty="0" err="1"/>
              <a:t>Filters</a:t>
            </a:r>
            <a:endParaRPr lang="tr-TR" sz="1400" dirty="0"/>
          </a:p>
          <a:p>
            <a:pPr>
              <a:lnSpc>
                <a:spcPct val="200000"/>
              </a:lnSpc>
            </a:pPr>
            <a:r>
              <a:rPr lang="tr-TR" sz="1400" dirty="0"/>
              <a:t>-</a:t>
            </a:r>
            <a:r>
              <a:rPr lang="tr-TR" sz="1400" dirty="0" err="1"/>
              <a:t>Cyclone</a:t>
            </a:r>
            <a:r>
              <a:rPr lang="tr-TR" sz="1400" dirty="0"/>
              <a:t> </a:t>
            </a:r>
            <a:r>
              <a:rPr lang="tr-TR" sz="1400" dirty="0" err="1"/>
              <a:t>Akyurek</a:t>
            </a:r>
            <a:endParaRPr lang="tr-TR" sz="1400" dirty="0"/>
          </a:p>
          <a:p>
            <a:pPr>
              <a:lnSpc>
                <a:spcPct val="200000"/>
              </a:lnSpc>
            </a:pPr>
            <a:r>
              <a:rPr lang="tr-TR" sz="1400" dirty="0"/>
              <a:t>-Modular </a:t>
            </a:r>
            <a:r>
              <a:rPr lang="tr-TR" sz="1400" dirty="0" err="1"/>
              <a:t>Pipework</a:t>
            </a:r>
            <a:r>
              <a:rPr lang="tr-TR" sz="1400" dirty="0"/>
              <a:t> </a:t>
            </a:r>
            <a:r>
              <a:rPr lang="tr-TR" sz="1400" dirty="0" err="1"/>
              <a:t>Systems</a:t>
            </a:r>
            <a:endParaRPr lang="tr-TR" sz="1400" dirty="0"/>
          </a:p>
          <a:p>
            <a:pPr>
              <a:lnSpc>
                <a:spcPct val="200000"/>
              </a:lnSpc>
            </a:pPr>
            <a:endParaRPr lang="en-US" sz="1400" dirty="0"/>
          </a:p>
        </p:txBody>
      </p:sp>
      <p:pic>
        <p:nvPicPr>
          <p:cNvPr id="7" name="Resim 6">
            <a:extLst>
              <a:ext uri="{FF2B5EF4-FFF2-40B4-BE49-F238E27FC236}">
                <a16:creationId xmlns:a16="http://schemas.microsoft.com/office/drawing/2014/main" id="{3CC5ED39-1227-4F84-B16E-4AB0FD7DAE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574" y="6048548"/>
            <a:ext cx="2705681" cy="550844"/>
          </a:xfrm>
          <a:prstGeom prst="rect">
            <a:avLst/>
          </a:prstGeom>
        </p:spPr>
      </p:pic>
    </p:spTree>
    <p:extLst>
      <p:ext uri="{BB962C8B-B14F-4D97-AF65-F5344CB8AC3E}">
        <p14:creationId xmlns:p14="http://schemas.microsoft.com/office/powerpoint/2010/main" val="2453608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41960" y="227965"/>
            <a:ext cx="8175171" cy="610235"/>
          </a:xfrm>
        </p:spPr>
        <p:txBody>
          <a:bodyPr>
            <a:normAutofit fontScale="90000"/>
          </a:bodyPr>
          <a:lstStyle/>
          <a:p>
            <a:pPr algn="l" fontAlgn="base"/>
            <a:r>
              <a:rPr lang="tr-TR" b="1" dirty="0"/>
              <a:t>CYCLONES</a:t>
            </a:r>
          </a:p>
        </p:txBody>
      </p:sp>
      <p:sp>
        <p:nvSpPr>
          <p:cNvPr id="4" name="Slayt Numarası Yer Tutucusu 3"/>
          <p:cNvSpPr>
            <a:spLocks noGrp="1"/>
          </p:cNvSpPr>
          <p:nvPr>
            <p:ph type="sldNum" sz="quarter" idx="12"/>
          </p:nvPr>
        </p:nvSpPr>
        <p:spPr/>
        <p:txBody>
          <a:bodyPr/>
          <a:lstStyle/>
          <a:p>
            <a:fld id="{72CFD60D-3F6E-4A51-94CA-0A34FD1398CB}" type="slidenum">
              <a:rPr lang="en-IN" smtClean="0"/>
              <a:t>26</a:t>
            </a:fld>
            <a:endParaRPr lang="en-IN"/>
          </a:p>
        </p:txBody>
      </p:sp>
      <p:sp>
        <p:nvSpPr>
          <p:cNvPr id="6" name="Title 1">
            <a:extLst>
              <a:ext uri="{FF2B5EF4-FFF2-40B4-BE49-F238E27FC236}">
                <a16:creationId xmlns:a16="http://schemas.microsoft.com/office/drawing/2014/main" id="{8C4E7464-92E7-45D2-BA9D-D88E4B867BCD}"/>
              </a:ext>
            </a:extLst>
          </p:cNvPr>
          <p:cNvSpPr txBox="1">
            <a:spLocks/>
          </p:cNvSpPr>
          <p:nvPr/>
        </p:nvSpPr>
        <p:spPr>
          <a:xfrm>
            <a:off x="340981" y="1205957"/>
            <a:ext cx="6048104" cy="3958046"/>
          </a:xfrm>
          <a:prstGeom prst="rect">
            <a:avLst/>
          </a:prstGeom>
        </p:spPr>
        <p:txBody>
          <a:bodyPr vert="horz" lIns="91440" tIns="45720" rIns="91440" bIns="45720" rtlCol="0" anchor="t">
            <a:normAutofit fontScale="47500" lnSpcReduction="20000"/>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nSpc>
                <a:spcPct val="200000"/>
              </a:lnSpc>
            </a:pPr>
            <a:r>
              <a:rPr lang="en-US" dirty="0"/>
              <a:t>Akyurek Cyclonic separation is a method of removing particulates from an air without the use of ﬁlters, through vortex separation. Rotational effects and gravity used to separate mixtures of solids from air. Akyurek designs and offers most suitable model of cyclone for your needs. As f all our products stability, Functionality, Durability, Reliability applied to our Cyclones during designing processes.</a:t>
            </a:r>
            <a:endParaRPr lang="en-US" sz="1400" dirty="0"/>
          </a:p>
        </p:txBody>
      </p:sp>
      <p:pic>
        <p:nvPicPr>
          <p:cNvPr id="7" name="Resim 6">
            <a:extLst>
              <a:ext uri="{FF2B5EF4-FFF2-40B4-BE49-F238E27FC236}">
                <a16:creationId xmlns:a16="http://schemas.microsoft.com/office/drawing/2014/main" id="{3CC5ED39-1227-4F84-B16E-4AB0FD7DAE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574" y="6048548"/>
            <a:ext cx="2705681" cy="550844"/>
          </a:xfrm>
          <a:prstGeom prst="rect">
            <a:avLst/>
          </a:prstGeom>
        </p:spPr>
      </p:pic>
      <p:pic>
        <p:nvPicPr>
          <p:cNvPr id="4098" name="Picture 2" descr="CYCLONES">
            <a:extLst>
              <a:ext uri="{FF2B5EF4-FFF2-40B4-BE49-F238E27FC236}">
                <a16:creationId xmlns:a16="http://schemas.microsoft.com/office/drawing/2014/main" id="{6CB6819F-BB8C-42B7-8DCD-6B33F35717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34" r="25830"/>
          <a:stretch/>
        </p:blipFill>
        <p:spPr bwMode="auto">
          <a:xfrm>
            <a:off x="9145338" y="136522"/>
            <a:ext cx="2705681" cy="6278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377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28600" y="227965"/>
            <a:ext cx="8175171" cy="473075"/>
          </a:xfrm>
        </p:spPr>
        <p:txBody>
          <a:bodyPr>
            <a:normAutofit fontScale="90000"/>
          </a:bodyPr>
          <a:lstStyle/>
          <a:p>
            <a:pPr algn="l"/>
            <a:r>
              <a:rPr lang="tr-TR" b="1" dirty="0"/>
              <a:t>CONVEYOR BELT</a:t>
            </a: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6125" y="1332479"/>
            <a:ext cx="6272236" cy="4699951"/>
          </a:xfrm>
        </p:spPr>
      </p:pic>
      <p:sp>
        <p:nvSpPr>
          <p:cNvPr id="4" name="Slayt Numarası Yer Tutucusu 3"/>
          <p:cNvSpPr>
            <a:spLocks noGrp="1"/>
          </p:cNvSpPr>
          <p:nvPr>
            <p:ph type="sldNum" sz="quarter" idx="12"/>
          </p:nvPr>
        </p:nvSpPr>
        <p:spPr/>
        <p:txBody>
          <a:bodyPr/>
          <a:lstStyle/>
          <a:p>
            <a:fld id="{72CFD60D-3F6E-4A51-94CA-0A34FD1398CB}" type="slidenum">
              <a:rPr lang="en-IN" smtClean="0"/>
              <a:t>27</a:t>
            </a:fld>
            <a:endParaRPr lang="en-IN"/>
          </a:p>
        </p:txBody>
      </p:sp>
      <p:sp>
        <p:nvSpPr>
          <p:cNvPr id="6" name="Title 1">
            <a:extLst>
              <a:ext uri="{FF2B5EF4-FFF2-40B4-BE49-F238E27FC236}">
                <a16:creationId xmlns:a16="http://schemas.microsoft.com/office/drawing/2014/main" id="{8C4E7464-92E7-45D2-BA9D-D88E4B867BCD}"/>
              </a:ext>
            </a:extLst>
          </p:cNvPr>
          <p:cNvSpPr txBox="1">
            <a:spLocks/>
          </p:cNvSpPr>
          <p:nvPr/>
        </p:nvSpPr>
        <p:spPr>
          <a:xfrm>
            <a:off x="382414" y="1218046"/>
            <a:ext cx="5151120" cy="42226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nSpc>
                <a:spcPct val="150000"/>
              </a:lnSpc>
            </a:pPr>
            <a:r>
              <a:rPr lang="en-US" sz="1600" dirty="0" err="1"/>
              <a:t>Akyurek</a:t>
            </a:r>
            <a:r>
              <a:rPr lang="en-US" sz="1600" dirty="0"/>
              <a:t> Belt conveyor type T.BELT-014 is made up of standard elements which,</a:t>
            </a:r>
            <a:r>
              <a:rPr lang="tr-TR" sz="1600" dirty="0"/>
              <a:t> </a:t>
            </a:r>
            <a:r>
              <a:rPr lang="en-US" sz="1600" dirty="0"/>
              <a:t>when correctly combined, can easily be fitted into any conveying installation. The</a:t>
            </a:r>
            <a:r>
              <a:rPr lang="tr-TR" sz="1600" dirty="0"/>
              <a:t> </a:t>
            </a:r>
            <a:r>
              <a:rPr lang="en-US" sz="1600" dirty="0" err="1"/>
              <a:t>Akyurek</a:t>
            </a:r>
            <a:r>
              <a:rPr lang="en-US" sz="1600" dirty="0"/>
              <a:t> Belt Conveyor is manufactured in galvanized steel and or Painted and</a:t>
            </a:r>
            <a:r>
              <a:rPr lang="tr-TR" sz="1600" dirty="0"/>
              <a:t> </a:t>
            </a:r>
            <a:r>
              <a:rPr lang="en-US" sz="1600" dirty="0"/>
              <a:t>designed in a light and easy-to-assemble modular system. Type T.BELT-014 is</a:t>
            </a:r>
            <a:r>
              <a:rPr lang="tr-TR" sz="1600" dirty="0"/>
              <a:t> </a:t>
            </a:r>
            <a:r>
              <a:rPr lang="en-US" sz="1600" dirty="0"/>
              <a:t>designed with guide rollers which is quiet and have low power consumption in</a:t>
            </a:r>
            <a:r>
              <a:rPr lang="tr-TR" sz="1600" dirty="0"/>
              <a:t> </a:t>
            </a:r>
            <a:r>
              <a:rPr lang="en-US" sz="1600" dirty="0"/>
              <a:t>relation to their capacity. There is also a possibility for transport at an upward</a:t>
            </a:r>
            <a:r>
              <a:rPr lang="tr-TR" sz="1600" dirty="0"/>
              <a:t> </a:t>
            </a:r>
            <a:r>
              <a:rPr lang="en-US" sz="1600" dirty="0"/>
              <a:t>angle of up to 30° using carriers. The Belt conveyors is well-suited to safe and</a:t>
            </a:r>
            <a:r>
              <a:rPr lang="tr-TR" sz="1600" dirty="0"/>
              <a:t> </a:t>
            </a:r>
            <a:r>
              <a:rPr lang="en-US" sz="1600" dirty="0" err="1"/>
              <a:t>eective</a:t>
            </a:r>
            <a:r>
              <a:rPr lang="en-US" sz="1600" dirty="0"/>
              <a:t> transportation of most materials.</a:t>
            </a:r>
            <a:endParaRPr lang="tr-TR" sz="1600" dirty="0"/>
          </a:p>
        </p:txBody>
      </p:sp>
      <p:pic>
        <p:nvPicPr>
          <p:cNvPr id="7" name="Resim 6">
            <a:extLst>
              <a:ext uri="{FF2B5EF4-FFF2-40B4-BE49-F238E27FC236}">
                <a16:creationId xmlns:a16="http://schemas.microsoft.com/office/drawing/2014/main" id="{5EB1EF1A-75E9-4121-BD04-2C84CBB9FB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574" y="6048548"/>
            <a:ext cx="2705681" cy="550844"/>
          </a:xfrm>
          <a:prstGeom prst="rect">
            <a:avLst/>
          </a:prstGeom>
        </p:spPr>
      </p:pic>
    </p:spTree>
    <p:extLst>
      <p:ext uri="{BB962C8B-B14F-4D97-AF65-F5344CB8AC3E}">
        <p14:creationId xmlns:p14="http://schemas.microsoft.com/office/powerpoint/2010/main" val="3394822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04800" y="273685"/>
            <a:ext cx="8175171" cy="534035"/>
          </a:xfrm>
        </p:spPr>
        <p:txBody>
          <a:bodyPr>
            <a:normAutofit fontScale="90000"/>
          </a:bodyPr>
          <a:lstStyle/>
          <a:p>
            <a:pPr algn="l">
              <a:lnSpc>
                <a:spcPct val="100000"/>
              </a:lnSpc>
            </a:pPr>
            <a:r>
              <a:rPr lang="tr-TR" b="1" dirty="0"/>
              <a:t>AUTOMATION &amp; MMC</a:t>
            </a: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80920" y="845486"/>
            <a:ext cx="5665860" cy="5510867"/>
          </a:xfrm>
        </p:spPr>
      </p:pic>
      <p:sp>
        <p:nvSpPr>
          <p:cNvPr id="4" name="Slayt Numarası Yer Tutucusu 3"/>
          <p:cNvSpPr>
            <a:spLocks noGrp="1"/>
          </p:cNvSpPr>
          <p:nvPr>
            <p:ph type="sldNum" sz="quarter" idx="12"/>
          </p:nvPr>
        </p:nvSpPr>
        <p:spPr/>
        <p:txBody>
          <a:bodyPr/>
          <a:lstStyle/>
          <a:p>
            <a:fld id="{72CFD60D-3F6E-4A51-94CA-0A34FD1398CB}" type="slidenum">
              <a:rPr lang="en-IN" smtClean="0"/>
              <a:pPr/>
              <a:t>28</a:t>
            </a:fld>
            <a:endParaRPr lang="en-IN"/>
          </a:p>
        </p:txBody>
      </p:sp>
      <p:sp>
        <p:nvSpPr>
          <p:cNvPr id="6" name="Title 1">
            <a:extLst>
              <a:ext uri="{FF2B5EF4-FFF2-40B4-BE49-F238E27FC236}">
                <a16:creationId xmlns:a16="http://schemas.microsoft.com/office/drawing/2014/main" id="{8C4E7464-92E7-45D2-BA9D-D88E4B867BCD}"/>
              </a:ext>
            </a:extLst>
          </p:cNvPr>
          <p:cNvSpPr txBox="1">
            <a:spLocks/>
          </p:cNvSpPr>
          <p:nvPr/>
        </p:nvSpPr>
        <p:spPr>
          <a:xfrm>
            <a:off x="491100" y="742296"/>
            <a:ext cx="5303520" cy="443599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nSpc>
                <a:spcPct val="150000"/>
              </a:lnSpc>
            </a:pPr>
            <a:r>
              <a:rPr lang="en-US" sz="1600" dirty="0"/>
              <a:t>The highest capacity of </a:t>
            </a:r>
            <a:r>
              <a:rPr lang="en-US" sz="1600" dirty="0" err="1"/>
              <a:t>Akyurek</a:t>
            </a:r>
            <a:r>
              <a:rPr lang="en-US" sz="1600" dirty="0"/>
              <a:t> Technology equipment is achieved by automation.</a:t>
            </a:r>
            <a:r>
              <a:rPr lang="tr-TR" sz="1600" dirty="0"/>
              <a:t> </a:t>
            </a:r>
            <a:r>
              <a:rPr lang="en-US" sz="1600" dirty="0"/>
              <a:t>As a result of many years of experience we can advise the best automation level for</a:t>
            </a:r>
          </a:p>
          <a:p>
            <a:pPr>
              <a:lnSpc>
                <a:spcPct val="150000"/>
              </a:lnSpc>
            </a:pPr>
            <a:r>
              <a:rPr lang="en-US" sz="1600" dirty="0"/>
              <a:t>controlling the processes. In this respect, </a:t>
            </a:r>
            <a:r>
              <a:rPr lang="en-US" sz="1600" dirty="0" err="1"/>
              <a:t>Akyurek</a:t>
            </a:r>
            <a:r>
              <a:rPr lang="en-US" sz="1600" dirty="0"/>
              <a:t> Technology obvious strength is</a:t>
            </a:r>
            <a:r>
              <a:rPr lang="tr-TR" sz="1600" dirty="0"/>
              <a:t> </a:t>
            </a:r>
            <a:r>
              <a:rPr lang="en-US" sz="1600" dirty="0"/>
              <a:t>that we have gathered our knowledge of processes, systems and automation into</a:t>
            </a:r>
            <a:r>
              <a:rPr lang="tr-TR" sz="1600" dirty="0"/>
              <a:t> </a:t>
            </a:r>
            <a:r>
              <a:rPr lang="en-US" sz="1600" dirty="0"/>
              <a:t>one organization and, by choosing </a:t>
            </a:r>
            <a:r>
              <a:rPr lang="en-US" sz="1600" dirty="0" err="1"/>
              <a:t>Akyurek</a:t>
            </a:r>
            <a:r>
              <a:rPr lang="en-US" sz="1600" dirty="0"/>
              <a:t> Technology as an automation partner,</a:t>
            </a:r>
          </a:p>
          <a:p>
            <a:pPr>
              <a:lnSpc>
                <a:spcPct val="150000"/>
              </a:lnSpc>
            </a:pPr>
            <a:r>
              <a:rPr lang="en-US" sz="1600" dirty="0"/>
              <a:t>our customers get a properly dimensioned system based on modern technology</a:t>
            </a:r>
            <a:r>
              <a:rPr lang="tr-TR" sz="1600" dirty="0"/>
              <a:t> </a:t>
            </a:r>
            <a:r>
              <a:rPr lang="en-US" sz="1600" dirty="0"/>
              <a:t>and optimized functionality. The advantages of being a turnkey partner include</a:t>
            </a:r>
            <a:r>
              <a:rPr lang="tr-TR" sz="1600" dirty="0"/>
              <a:t> </a:t>
            </a:r>
            <a:r>
              <a:rPr lang="en-US" sz="1600" dirty="0"/>
              <a:t>design and execution, as well as subsequent servicing when the need arises.</a:t>
            </a:r>
            <a:endParaRPr lang="tr-TR" sz="1600" dirty="0"/>
          </a:p>
        </p:txBody>
      </p:sp>
      <p:pic>
        <p:nvPicPr>
          <p:cNvPr id="7" name="Resim 6">
            <a:extLst>
              <a:ext uri="{FF2B5EF4-FFF2-40B4-BE49-F238E27FC236}">
                <a16:creationId xmlns:a16="http://schemas.microsoft.com/office/drawing/2014/main" id="{7D10ECDA-7C98-43AF-B0A4-A3450F9A0B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574" y="6048548"/>
            <a:ext cx="2705681" cy="550844"/>
          </a:xfrm>
          <a:prstGeom prst="rect">
            <a:avLst/>
          </a:prstGeom>
        </p:spPr>
      </p:pic>
    </p:spTree>
    <p:extLst>
      <p:ext uri="{BB962C8B-B14F-4D97-AF65-F5344CB8AC3E}">
        <p14:creationId xmlns:p14="http://schemas.microsoft.com/office/powerpoint/2010/main" val="1153109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C4C8F00-B8E4-4429-95C2-190102A21E63}"/>
              </a:ext>
            </a:extLst>
          </p:cNvPr>
          <p:cNvSpPr>
            <a:spLocks noGrp="1"/>
          </p:cNvSpPr>
          <p:nvPr>
            <p:ph type="sldNum" sz="quarter" idx="12"/>
          </p:nvPr>
        </p:nvSpPr>
        <p:spPr/>
        <p:txBody>
          <a:bodyPr/>
          <a:lstStyle/>
          <a:p>
            <a:fld id="{72CFD60D-3F6E-4A51-94CA-0A34FD1398CB}" type="slidenum">
              <a:rPr lang="en-IN" smtClean="0"/>
              <a:t>3</a:t>
            </a:fld>
            <a:endParaRPr lang="en-IN"/>
          </a:p>
        </p:txBody>
      </p:sp>
      <p:pic>
        <p:nvPicPr>
          <p:cNvPr id="8" name="Resim 7">
            <a:extLst>
              <a:ext uri="{FF2B5EF4-FFF2-40B4-BE49-F238E27FC236}">
                <a16:creationId xmlns:a16="http://schemas.microsoft.com/office/drawing/2014/main" id="{FDC2E7EB-4110-475E-B2C8-764099403F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 y="-206290"/>
            <a:ext cx="12192307" cy="7270579"/>
          </a:xfrm>
          <a:prstGeom prst="rect">
            <a:avLst/>
          </a:prstGeom>
        </p:spPr>
      </p:pic>
      <p:sp>
        <p:nvSpPr>
          <p:cNvPr id="4" name="Başlık 1">
            <a:extLst>
              <a:ext uri="{FF2B5EF4-FFF2-40B4-BE49-F238E27FC236}">
                <a16:creationId xmlns:a16="http://schemas.microsoft.com/office/drawing/2014/main" id="{35274391-A875-4105-AA94-482C8E88EB4A}"/>
              </a:ext>
            </a:extLst>
          </p:cNvPr>
          <p:cNvSpPr txBox="1">
            <a:spLocks/>
          </p:cNvSpPr>
          <p:nvPr/>
        </p:nvSpPr>
        <p:spPr>
          <a:xfrm>
            <a:off x="0" y="203003"/>
            <a:ext cx="8451542" cy="44947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1800" dirty="0"/>
              <a:t>42.000 </a:t>
            </a:r>
            <a:r>
              <a:rPr lang="tr-TR" sz="1800" dirty="0" err="1"/>
              <a:t>Meter</a:t>
            </a:r>
            <a:r>
              <a:rPr lang="tr-TR" sz="1800" dirty="0"/>
              <a:t> </a:t>
            </a:r>
            <a:r>
              <a:rPr lang="tr-TR" sz="1800" dirty="0" err="1"/>
              <a:t>Square</a:t>
            </a:r>
            <a:r>
              <a:rPr lang="tr-TR" sz="1800" dirty="0"/>
              <a:t> </a:t>
            </a:r>
            <a:r>
              <a:rPr lang="tr-TR" sz="1800" dirty="0" err="1"/>
              <a:t>Production</a:t>
            </a:r>
            <a:r>
              <a:rPr lang="tr-TR" sz="1800" dirty="0"/>
              <a:t> </a:t>
            </a:r>
            <a:r>
              <a:rPr lang="tr-TR" sz="1800" dirty="0" err="1"/>
              <a:t>Facility</a:t>
            </a:r>
            <a:r>
              <a:rPr lang="tr-TR" sz="1800" dirty="0"/>
              <a:t> </a:t>
            </a:r>
            <a:r>
              <a:rPr lang="tr-TR" sz="1800" dirty="0" err="1"/>
              <a:t>and</a:t>
            </a:r>
            <a:r>
              <a:rPr lang="tr-TR" sz="1800" dirty="0"/>
              <a:t> </a:t>
            </a:r>
            <a:r>
              <a:rPr lang="tr-TR" sz="1800" dirty="0" err="1"/>
              <a:t>Head</a:t>
            </a:r>
            <a:r>
              <a:rPr lang="tr-TR" sz="1800" dirty="0"/>
              <a:t> Office </a:t>
            </a:r>
            <a:br>
              <a:rPr lang="tr-TR" sz="1800" dirty="0"/>
            </a:br>
            <a:endParaRPr lang="tr-TR" sz="1800" dirty="0"/>
          </a:p>
        </p:txBody>
      </p:sp>
    </p:spTree>
    <p:extLst>
      <p:ext uri="{BB962C8B-B14F-4D97-AF65-F5344CB8AC3E}">
        <p14:creationId xmlns:p14="http://schemas.microsoft.com/office/powerpoint/2010/main" val="493081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çerik Yer Tutucusu 2"/>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951" b="12018"/>
          <a:stretch/>
        </p:blipFill>
        <p:spPr>
          <a:xfrm>
            <a:off x="0" y="0"/>
            <a:ext cx="12192000" cy="6858000"/>
          </a:xfrm>
        </p:spPr>
      </p:pic>
      <p:pic>
        <p:nvPicPr>
          <p:cNvPr id="4" name="Resim 3">
            <a:extLst>
              <a:ext uri="{FF2B5EF4-FFF2-40B4-BE49-F238E27FC236}">
                <a16:creationId xmlns:a16="http://schemas.microsoft.com/office/drawing/2014/main" id="{D65F14DB-FBAD-4349-BD7E-EEAE4EB913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0065" y="1220648"/>
            <a:ext cx="2587935" cy="526872"/>
          </a:xfrm>
          <a:prstGeom prst="rect">
            <a:avLst/>
          </a:prstGeom>
        </p:spPr>
      </p:pic>
    </p:spTree>
    <p:extLst>
      <p:ext uri="{BB962C8B-B14F-4D97-AF65-F5344CB8AC3E}">
        <p14:creationId xmlns:p14="http://schemas.microsoft.com/office/powerpoint/2010/main" val="3778766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72CFD60D-3F6E-4A51-94CA-0A34FD1398CB}" type="slidenum">
              <a:rPr lang="en-IN" smtClean="0"/>
              <a:t>5</a:t>
            </a:fld>
            <a:endParaRPr lang="en-IN"/>
          </a:p>
        </p:txBody>
      </p:sp>
      <p:pic>
        <p:nvPicPr>
          <p:cNvPr id="9" name="İçerik Yer Tutucusu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536" t="41899" r="6768"/>
          <a:stretch/>
        </p:blipFill>
        <p:spPr>
          <a:xfrm>
            <a:off x="0" y="0"/>
            <a:ext cx="12192000" cy="6858000"/>
          </a:xfrm>
        </p:spPr>
      </p:pic>
      <p:pic>
        <p:nvPicPr>
          <p:cNvPr id="5" name="Resim 4">
            <a:extLst>
              <a:ext uri="{FF2B5EF4-FFF2-40B4-BE49-F238E27FC236}">
                <a16:creationId xmlns:a16="http://schemas.microsoft.com/office/drawing/2014/main" id="{DB259BD2-4640-4963-B3E5-6B9A871F55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682" y="5988071"/>
            <a:ext cx="2705681" cy="550844"/>
          </a:xfrm>
          <a:prstGeom prst="rect">
            <a:avLst/>
          </a:prstGeom>
        </p:spPr>
      </p:pic>
    </p:spTree>
    <p:extLst>
      <p:ext uri="{BB962C8B-B14F-4D97-AF65-F5344CB8AC3E}">
        <p14:creationId xmlns:p14="http://schemas.microsoft.com/office/powerpoint/2010/main" val="2848213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500" b="12500"/>
          <a:stretch/>
        </p:blipFill>
        <p:spPr>
          <a:xfrm>
            <a:off x="0" y="0"/>
            <a:ext cx="12192000" cy="6858000"/>
          </a:xfrm>
        </p:spPr>
      </p:pic>
      <p:pic>
        <p:nvPicPr>
          <p:cNvPr id="3" name="Resim 2">
            <a:extLst>
              <a:ext uri="{FF2B5EF4-FFF2-40B4-BE49-F238E27FC236}">
                <a16:creationId xmlns:a16="http://schemas.microsoft.com/office/drawing/2014/main" id="{BB366AE2-463B-4F80-BB40-AC5698922D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6042" y="164008"/>
            <a:ext cx="2705681" cy="550844"/>
          </a:xfrm>
          <a:prstGeom prst="rect">
            <a:avLst/>
          </a:prstGeom>
        </p:spPr>
      </p:pic>
    </p:spTree>
    <p:extLst>
      <p:ext uri="{BB962C8B-B14F-4D97-AF65-F5344CB8AC3E}">
        <p14:creationId xmlns:p14="http://schemas.microsoft.com/office/powerpoint/2010/main" val="3792109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FF27E681-2F40-4AEE-B9FE-D57783B04068}"/>
              </a:ext>
            </a:extLst>
          </p:cNvPr>
          <p:cNvSpPr>
            <a:spLocks noGrp="1"/>
          </p:cNvSpPr>
          <p:nvPr>
            <p:ph type="sldNum" sz="quarter" idx="12"/>
          </p:nvPr>
        </p:nvSpPr>
        <p:spPr/>
        <p:txBody>
          <a:bodyPr/>
          <a:lstStyle/>
          <a:p>
            <a:fld id="{72CFD60D-3F6E-4A51-94CA-0A34FD1398CB}" type="slidenum">
              <a:rPr lang="en-IN" smtClean="0"/>
              <a:t>7</a:t>
            </a:fld>
            <a:endParaRPr lang="en-IN"/>
          </a:p>
        </p:txBody>
      </p:sp>
      <p:pic>
        <p:nvPicPr>
          <p:cNvPr id="4" name="Resim 3">
            <a:extLst>
              <a:ext uri="{FF2B5EF4-FFF2-40B4-BE49-F238E27FC236}">
                <a16:creationId xmlns:a16="http://schemas.microsoft.com/office/drawing/2014/main" id="{2E17F60F-EFE1-42A7-8463-B66E36F16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63" y="0"/>
            <a:ext cx="12328525" cy="6858000"/>
          </a:xfrm>
          <a:prstGeom prst="rect">
            <a:avLst/>
          </a:prstGeom>
        </p:spPr>
      </p:pic>
      <p:pic>
        <p:nvPicPr>
          <p:cNvPr id="5" name="Resim 4">
            <a:extLst>
              <a:ext uri="{FF2B5EF4-FFF2-40B4-BE49-F238E27FC236}">
                <a16:creationId xmlns:a16="http://schemas.microsoft.com/office/drawing/2014/main" id="{7F0A07A0-B689-4A89-AB84-3854C9A8B7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6042" y="164008"/>
            <a:ext cx="2705681" cy="550844"/>
          </a:xfrm>
          <a:prstGeom prst="rect">
            <a:avLst/>
          </a:prstGeom>
        </p:spPr>
      </p:pic>
    </p:spTree>
    <p:extLst>
      <p:ext uri="{BB962C8B-B14F-4D97-AF65-F5344CB8AC3E}">
        <p14:creationId xmlns:p14="http://schemas.microsoft.com/office/powerpoint/2010/main" val="4283495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72CFD60D-3F6E-4A51-94CA-0A34FD1398CB}" type="slidenum">
              <a:rPr lang="en-IN" smtClean="0"/>
              <a:t>8</a:t>
            </a:fld>
            <a:endParaRPr lang="en-IN"/>
          </a:p>
        </p:txBody>
      </p:sp>
      <p:pic>
        <p:nvPicPr>
          <p:cNvPr id="7" name="İçerik Yer Tutucus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5306" y="0"/>
            <a:ext cx="8654534" cy="6871294"/>
          </a:xfrm>
        </p:spPr>
      </p:pic>
    </p:spTree>
    <p:extLst>
      <p:ext uri="{BB962C8B-B14F-4D97-AF65-F5344CB8AC3E}">
        <p14:creationId xmlns:p14="http://schemas.microsoft.com/office/powerpoint/2010/main" val="3766795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72CFD60D-3F6E-4A51-94CA-0A34FD1398CB}" type="slidenum">
              <a:rPr lang="en-IN" smtClean="0"/>
              <a:t>9</a:t>
            </a:fld>
            <a:endParaRPr lang="en-IN"/>
          </a:p>
        </p:txBody>
      </p:sp>
      <p:pic>
        <p:nvPicPr>
          <p:cNvPr id="7" name="İçerik Yer Tutucus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0244" y="0"/>
            <a:ext cx="8637790" cy="6858000"/>
          </a:xfrm>
        </p:spPr>
      </p:pic>
    </p:spTree>
    <p:extLst>
      <p:ext uri="{BB962C8B-B14F-4D97-AF65-F5344CB8AC3E}">
        <p14:creationId xmlns:p14="http://schemas.microsoft.com/office/powerpoint/2010/main" val="2030614756"/>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1478</TotalTime>
  <Words>1115</Words>
  <Application>Microsoft Office PowerPoint</Application>
  <PresentationFormat>Geniş ekran</PresentationFormat>
  <Paragraphs>131</Paragraphs>
  <Slides>28</Slides>
  <Notes>0</Notes>
  <HiddenSlides>0</HiddenSlides>
  <MMClips>0</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28</vt:i4>
      </vt:variant>
    </vt:vector>
  </HeadingPairs>
  <TitlesOfParts>
    <vt:vector size="31" baseType="lpstr">
      <vt:lpstr>Arial</vt:lpstr>
      <vt:lpstr>Calibri</vt:lpstr>
      <vt:lpstr>Ofis Teması</vt:lpstr>
      <vt:lpstr>PowerPoint Sunusu</vt:lpstr>
      <vt:lpstr>Ali Tugbay TAVUKCU   Akyurek Technology International Sales &amp; Project Coordinator    Company Name:  AKYUREK MAKINA SANAYI ve TICARET A.S. Address:  No:37 65117 Street Karaduvar Avenue | City :Mersin | Post Code:  33020 | Country: Turkey Website:  akyurekltd.com   Mobile Phone : +90 530 342 45 03 WhatsApp /Viber Office Telephone: +90 444 62 59| Fax: +90 324 234 47 07 E-mail   :  atugbay@akyurekltd.com   Online Chat/talk | Skype   :   ali.tugbay.tavukcu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SESAME PEELER</vt:lpstr>
      <vt:lpstr>ZIG ZAG AIR HUSK SEPARATOR</vt:lpstr>
      <vt:lpstr>SEED BRUSH CLEANER</vt:lpstr>
      <vt:lpstr>VIBRATORY SIFTER SEPARATOR</vt:lpstr>
      <vt:lpstr>ASPIRATION AIR CHANNEL</vt:lpstr>
      <vt:lpstr>SESAME SEED DRYER</vt:lpstr>
      <vt:lpstr>SEED BRUSH CLEANER-for Cooling</vt:lpstr>
      <vt:lpstr>VIBRATORY SIFTER SEPARATOR</vt:lpstr>
      <vt:lpstr>ASPIRATION AIR CHANNEL</vt:lpstr>
      <vt:lpstr>OPTICAL COLOR SORTER</vt:lpstr>
      <vt:lpstr>NET WEIGHER &amp; BAGGING SCALES</vt:lpstr>
      <vt:lpstr>PENDULUM BUCKET ELEVATOR</vt:lpstr>
      <vt:lpstr>CENTRIFUGAL FAN</vt:lpstr>
      <vt:lpstr>CYCLONES</vt:lpstr>
      <vt:lpstr>CONVEYOR BELT</vt:lpstr>
      <vt:lpstr>AUTOMATION &amp; MMC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design</dc:creator>
  <cp:lastModifiedBy>Ali Tuğbay Tavukçu</cp:lastModifiedBy>
  <cp:revision>60</cp:revision>
  <dcterms:created xsi:type="dcterms:W3CDTF">2019-07-16T11:15:07Z</dcterms:created>
  <dcterms:modified xsi:type="dcterms:W3CDTF">2019-08-20T08:41:45Z</dcterms:modified>
</cp:coreProperties>
</file>