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  <p:sldMasterId id="2147483773" r:id="rId2"/>
  </p:sldMasterIdLst>
  <p:notesMasterIdLst>
    <p:notesMasterId r:id="rId17"/>
  </p:notesMasterIdLst>
  <p:sldIdLst>
    <p:sldId id="256" r:id="rId3"/>
    <p:sldId id="327" r:id="rId4"/>
    <p:sldId id="365" r:id="rId5"/>
    <p:sldId id="352" r:id="rId6"/>
    <p:sldId id="341" r:id="rId7"/>
    <p:sldId id="360" r:id="rId8"/>
    <p:sldId id="355" r:id="rId9"/>
    <p:sldId id="367" r:id="rId10"/>
    <p:sldId id="361" r:id="rId11"/>
    <p:sldId id="363" r:id="rId12"/>
    <p:sldId id="362" r:id="rId13"/>
    <p:sldId id="364" r:id="rId14"/>
    <p:sldId id="370" r:id="rId15"/>
    <p:sldId id="259" r:id="rId1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05"/>
    <a:srgbClr val="FFDD71"/>
    <a:srgbClr val="000066"/>
    <a:srgbClr val="0033CC"/>
    <a:srgbClr val="10508B"/>
    <a:srgbClr val="003300"/>
    <a:srgbClr val="006600"/>
    <a:srgbClr val="666633"/>
    <a:srgbClr val="C8E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7391"/>
  </p:normalViewPr>
  <p:slideViewPr>
    <p:cSldViewPr snapToGrid="0" snapToObjects="1">
      <p:cViewPr varScale="1">
        <p:scale>
          <a:sx n="110" d="100"/>
          <a:sy n="110" d="100"/>
        </p:scale>
        <p:origin x="882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0"/>
      <c:depthPercent val="7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975308641975308E-2"/>
          <c:y val="0.10762700964630226"/>
          <c:w val="0.73771993778555456"/>
          <c:h val="0.8640771704180065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 $(000)</c:v>
                </c:pt>
              </c:strCache>
            </c:strRef>
          </c:tx>
          <c:explosion val="2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F9-44E6-9D26-4807130F9EBB}"/>
                </c:ext>
              </c:extLst>
            </c:dLbl>
            <c:dLbl>
              <c:idx val="10"/>
              <c:layout>
                <c:manualLayout>
                  <c:x val="0"/>
                  <c:y val="1.286173633440514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90-4A2E-A2CE-9ACC08D286B5}"/>
                </c:ext>
              </c:extLst>
            </c:dLbl>
            <c:spPr>
              <a:noFill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CHINA</c:v>
                </c:pt>
                <c:pt idx="1">
                  <c:v>EGYPT</c:v>
                </c:pt>
                <c:pt idx="2">
                  <c:v>INDIA</c:v>
                </c:pt>
                <c:pt idx="3">
                  <c:v>SAUDI ARABIA</c:v>
                </c:pt>
                <c:pt idx="4">
                  <c:v>TURKEY</c:v>
                </c:pt>
                <c:pt idx="5">
                  <c:v>LEBANON </c:v>
                </c:pt>
                <c:pt idx="6">
                  <c:v>SYRIA</c:v>
                </c:pt>
                <c:pt idx="7">
                  <c:v>UAE</c:v>
                </c:pt>
                <c:pt idx="8">
                  <c:v>JORDAN </c:v>
                </c:pt>
                <c:pt idx="9">
                  <c:v>TUNISIA</c:v>
                </c:pt>
                <c:pt idx="10">
                  <c:v>GREECE</c:v>
                </c:pt>
              </c:strCache>
            </c:strRef>
          </c:cat>
          <c:val>
            <c:numRef>
              <c:f>Sheet1!$B$2:$B$12</c:f>
              <c:numCache>
                <c:formatCode>#,##0</c:formatCode>
                <c:ptCount val="11"/>
                <c:pt idx="0">
                  <c:v>221910</c:v>
                </c:pt>
                <c:pt idx="1">
                  <c:v>82674</c:v>
                </c:pt>
                <c:pt idx="2">
                  <c:v>63489</c:v>
                </c:pt>
                <c:pt idx="3">
                  <c:v>53651</c:v>
                </c:pt>
                <c:pt idx="4">
                  <c:v>46346</c:v>
                </c:pt>
                <c:pt idx="5">
                  <c:v>23034</c:v>
                </c:pt>
                <c:pt idx="6">
                  <c:v>16738</c:v>
                </c:pt>
                <c:pt idx="7">
                  <c:v>51570</c:v>
                </c:pt>
                <c:pt idx="8">
                  <c:v>19873</c:v>
                </c:pt>
                <c:pt idx="9">
                  <c:v>5813</c:v>
                </c:pt>
                <c:pt idx="10">
                  <c:v>7130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7-43CE-9971-B4E2E15E6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4836463213711335"/>
          <c:y val="3.4817834265893702E-4"/>
          <c:w val="0.23973396638041516"/>
          <c:h val="0.99965182165734101"/>
        </c:manualLayout>
      </c:layout>
      <c:overlay val="0"/>
    </c:legend>
    <c:plotVisOnly val="1"/>
    <c:dispBlanksAs val="gap"/>
    <c:showDLblsOverMax val="0"/>
  </c:chart>
  <c:spPr>
    <a:noFill/>
    <a:ln>
      <a:solidFill>
        <a:srgbClr val="000066"/>
      </a:solidFill>
    </a:ln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C-4EFD-8A63-9F121B6A5CDB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#,##0</c:formatCode>
                <c:ptCount val="12"/>
                <c:pt idx="0">
                  <c:v>13834</c:v>
                </c:pt>
                <c:pt idx="1">
                  <c:v>11944</c:v>
                </c:pt>
                <c:pt idx="2">
                  <c:v>7842</c:v>
                </c:pt>
                <c:pt idx="3">
                  <c:v>4267</c:v>
                </c:pt>
                <c:pt idx="4">
                  <c:v>2130</c:v>
                </c:pt>
                <c:pt idx="5">
                  <c:v>2074</c:v>
                </c:pt>
                <c:pt idx="6">
                  <c:v>3087</c:v>
                </c:pt>
                <c:pt idx="7">
                  <c:v>2003</c:v>
                </c:pt>
                <c:pt idx="8">
                  <c:v>2465</c:v>
                </c:pt>
                <c:pt idx="9">
                  <c:v>4000</c:v>
                </c:pt>
                <c:pt idx="10">
                  <c:v>41019</c:v>
                </c:pt>
                <c:pt idx="11">
                  <c:v>24620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C-4EFD-8A63-9F121B6A5CDB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#,##0</c:formatCode>
                <c:ptCount val="12"/>
                <c:pt idx="0">
                  <c:v>17189</c:v>
                </c:pt>
                <c:pt idx="1">
                  <c:v>12968</c:v>
                </c:pt>
                <c:pt idx="2">
                  <c:v>9998</c:v>
                </c:pt>
                <c:pt idx="3">
                  <c:v>7016</c:v>
                </c:pt>
                <c:pt idx="4">
                  <c:v>1741</c:v>
                </c:pt>
                <c:pt idx="5">
                  <c:v>4729</c:v>
                </c:pt>
                <c:pt idx="6">
                  <c:v>2783</c:v>
                </c:pt>
                <c:pt idx="7">
                  <c:v>2163</c:v>
                </c:pt>
                <c:pt idx="8">
                  <c:v>3563</c:v>
                </c:pt>
                <c:pt idx="9">
                  <c:v>3800</c:v>
                </c:pt>
                <c:pt idx="10">
                  <c:v>19921</c:v>
                </c:pt>
                <c:pt idx="11">
                  <c:v>8808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C-4EFD-8A63-9F121B6A5CDB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Sheet1!$D$2:$D$4</c:f>
              <c:numCache>
                <c:formatCode>#,##0</c:formatCode>
                <c:ptCount val="3"/>
                <c:pt idx="0">
                  <c:v>4501</c:v>
                </c:pt>
                <c:pt idx="1">
                  <c:v>6701</c:v>
                </c:pt>
                <c:pt idx="2">
                  <c:v>3346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C-4EFD-8A63-9F121B6A5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2275016"/>
        <c:axId val="292280112"/>
      </c:areaChart>
      <c:catAx>
        <c:axId val="292275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280112"/>
        <c:crosses val="autoZero"/>
        <c:auto val="1"/>
        <c:lblAlgn val="ctr"/>
        <c:lblOffset val="100"/>
        <c:noMultiLvlLbl val="0"/>
      </c:catAx>
      <c:valAx>
        <c:axId val="292280112"/>
        <c:scaling>
          <c:orientation val="minMax"/>
          <c:max val="4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2750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#,##0</c:formatCode>
                <c:ptCount val="12"/>
                <c:pt idx="0">
                  <c:v>25358</c:v>
                </c:pt>
                <c:pt idx="1">
                  <c:v>16234</c:v>
                </c:pt>
                <c:pt idx="2">
                  <c:v>9247</c:v>
                </c:pt>
                <c:pt idx="3">
                  <c:v>20074</c:v>
                </c:pt>
                <c:pt idx="4">
                  <c:v>14331</c:v>
                </c:pt>
                <c:pt idx="5">
                  <c:v>15737</c:v>
                </c:pt>
                <c:pt idx="6">
                  <c:v>18178</c:v>
                </c:pt>
                <c:pt idx="7">
                  <c:v>14169</c:v>
                </c:pt>
                <c:pt idx="8">
                  <c:v>11810</c:v>
                </c:pt>
                <c:pt idx="9">
                  <c:v>10912</c:v>
                </c:pt>
                <c:pt idx="10">
                  <c:v>6320</c:v>
                </c:pt>
                <c:pt idx="11">
                  <c:v>8761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ED-4E26-8B20-D610B419AE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#,##0</c:formatCode>
                <c:ptCount val="12"/>
                <c:pt idx="0">
                  <c:v>15788</c:v>
                </c:pt>
                <c:pt idx="1">
                  <c:v>24046</c:v>
                </c:pt>
                <c:pt idx="2">
                  <c:v>19703</c:v>
                </c:pt>
                <c:pt idx="3">
                  <c:v>12031</c:v>
                </c:pt>
                <c:pt idx="4">
                  <c:v>20988</c:v>
                </c:pt>
                <c:pt idx="5">
                  <c:v>24812</c:v>
                </c:pt>
                <c:pt idx="6">
                  <c:v>37480</c:v>
                </c:pt>
                <c:pt idx="7">
                  <c:v>25881</c:v>
                </c:pt>
                <c:pt idx="8">
                  <c:v>15469</c:v>
                </c:pt>
                <c:pt idx="9">
                  <c:v>12896</c:v>
                </c:pt>
                <c:pt idx="10">
                  <c:v>9638</c:v>
                </c:pt>
                <c:pt idx="11">
                  <c:v>12400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ED-4E26-8B20-D610B419AE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Sheet1!$D$2:$D$13</c:f>
              <c:numCache>
                <c:formatCode>#,##0</c:formatCode>
                <c:ptCount val="12"/>
                <c:pt idx="0">
                  <c:v>34016</c:v>
                </c:pt>
                <c:pt idx="1">
                  <c:v>21540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ED-4E26-8B20-D610B419A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2278152"/>
        <c:axId val="292280896"/>
      </c:barChart>
      <c:catAx>
        <c:axId val="292278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280896"/>
        <c:crosses val="autoZero"/>
        <c:auto val="1"/>
        <c:lblAlgn val="ctr"/>
        <c:lblOffset val="100"/>
        <c:noMultiLvlLbl val="0"/>
      </c:catAx>
      <c:valAx>
        <c:axId val="292280896"/>
        <c:scaling>
          <c:orientation val="minMax"/>
          <c:max val="55000"/>
          <c:min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278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60562-9E33-4F43-9074-0EB13ACFA691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15CFA-CE88-48F2-9B76-7AB352EB5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6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15CFA-CE88-48F2-9B76-7AB352EB5C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0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15CFA-CE88-48F2-9B76-7AB352EB5C7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1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15CFA-CE88-48F2-9B76-7AB352EB5C7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73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15CFA-CE88-48F2-9B76-7AB352EB5C7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93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15CFA-CE88-48F2-9B76-7AB352EB5C7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62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15CFA-CE88-48F2-9B76-7AB352EB5C7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91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15CFA-CE88-48F2-9B76-7AB352EB5C7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39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4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5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16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70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62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82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90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4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7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60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9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48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52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04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9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9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1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6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3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0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FFDD71"/>
            </a:gs>
            <a:gs pos="23000">
              <a:srgbClr val="FFC30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987A-0EB0-4142-A682-4C0692E5E958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3F24-27AB-B64D-AA6B-D84B5E2A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6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FFDD71"/>
            </a:gs>
            <a:gs pos="23000">
              <a:srgbClr val="FFC30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987A-0EB0-4142-A682-4C0692E5E9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3F24-27AB-B64D-AA6B-D84B5E2AA3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7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chart" Target="../charts/chart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chart" Target="../charts/chart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2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9C27984-AB2C-4D01-85F7-2B9DEA70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16" y="5051114"/>
            <a:ext cx="1395065" cy="1549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A9CCF-FC78-4B62-B567-240A469CB90E}"/>
              </a:ext>
            </a:extLst>
          </p:cNvPr>
          <p:cNvSpPr/>
          <p:nvPr/>
        </p:nvSpPr>
        <p:spPr>
          <a:xfrm>
            <a:off x="1972092" y="5825814"/>
            <a:ext cx="77960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No. 20" panose="02070704070505020303" pitchFamily="18" charset="0"/>
              </a:rPr>
              <a:t>Gaily for Export Promotion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44659B6-0330-419F-BE7F-DEF25C1B24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 flipH="1">
            <a:off x="8011304" y="-443387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35190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63B2FA0-2AA0-4D4B-BBF2-CE2DAF45ED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7965440" y="229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96882" y="113328"/>
            <a:ext cx="11895117" cy="1068936"/>
          </a:xfrm>
          <a:solidFill>
            <a:srgbClr val="002060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Sesame inflow in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Gedaref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Market (MT)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96882" y="297573"/>
            <a:ext cx="1" cy="7004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Content Placeholder 3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28297387"/>
              </p:ext>
            </p:extLst>
          </p:nvPr>
        </p:nvGraphicFramePr>
        <p:xfrm>
          <a:off x="900113" y="1182688"/>
          <a:ext cx="10029825" cy="499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3727F01E-BEA5-49A3-960A-984B52541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7087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7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F47E66B-3C4A-4F47-BA70-7097345CCF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7965440" y="229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96882" y="113328"/>
            <a:ext cx="11895117" cy="1068936"/>
          </a:xfrm>
          <a:solidFill>
            <a:srgbClr val="002060"/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Sudanese Sesame export to China (per MT)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296882" y="6371427"/>
            <a:ext cx="6280727" cy="2362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050" i="1" dirty="0"/>
              <a:t>Source: China Chamber of Commerce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96882" y="297573"/>
            <a:ext cx="1" cy="7004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16396167"/>
              </p:ext>
            </p:extLst>
          </p:nvPr>
        </p:nvGraphicFramePr>
        <p:xfrm>
          <a:off x="2875266" y="1317952"/>
          <a:ext cx="6898855" cy="5026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8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25,358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15,788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34,016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16,234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24,046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21,540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9,247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19,703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20,074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12,031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14,331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20,988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15,737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24,812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18,178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37,480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14,169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25,881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11,810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15,469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10,912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12,896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6,320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9,638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8,761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171,130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231,131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55,556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AC18A038-CA10-42F2-8829-2B3B18264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303" y="5632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9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87EB401-6254-4391-AB29-19FC2FECC2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7965440" y="229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96882" y="113328"/>
            <a:ext cx="11895117" cy="1068936"/>
          </a:xfrm>
          <a:solidFill>
            <a:srgbClr val="002060"/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Sudanese Sesame Import in China (per MT)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96882" y="297573"/>
            <a:ext cx="1" cy="7004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65096781"/>
              </p:ext>
            </p:extLst>
          </p:nvPr>
        </p:nvGraphicFramePr>
        <p:xfrm>
          <a:off x="296884" y="1182688"/>
          <a:ext cx="11576248" cy="499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24B893B3-E87F-4580-A589-894691AC8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166" y="5681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965440" y="229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3217" y="242963"/>
            <a:ext cx="5756533" cy="7051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2021/2022 Season expectation</a:t>
            </a:r>
          </a:p>
        </p:txBody>
      </p:sp>
      <p:sp useBgFill="1"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356381" y="1636133"/>
            <a:ext cx="11538856" cy="4384839"/>
          </a:xfrm>
        </p:spPr>
        <p:txBody>
          <a:bodyPr>
            <a:normAutofit/>
          </a:bodyPr>
          <a:lstStyle/>
          <a:p>
            <a:pPr marL="365760" indent="-283464">
              <a:buFont typeface="Wingdings 2"/>
              <a:buChar char="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Cultivated areas (all types):			 	    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9,635,390 </a:t>
            </a:r>
            <a:r>
              <a:rPr lang="en-US" sz="24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fadan</a:t>
            </a:r>
            <a:r>
              <a:rPr 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marL="365760" indent="-283464">
              <a:buFont typeface="Wingdings 2"/>
              <a:buChar char=""/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3464">
              <a:buFont typeface="Wingdings 2"/>
              <a:buChar char="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production expected  :			                 750,000  MT   </a:t>
            </a:r>
          </a:p>
          <a:p>
            <a:pPr marL="365760" indent="-283464">
              <a:buFont typeface="Wingdings 2"/>
              <a:buChar char=""/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3464">
              <a:buFont typeface="Wingdings 2"/>
              <a:buChar char="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Industrial Consumption 	 	                           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220,000 MT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65760" indent="-283464">
              <a:buFont typeface="Wingdings 2"/>
              <a:buChar char=""/>
              <a:defRPr/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283464">
              <a:buFont typeface="Wingdings 2"/>
              <a:buChar char=""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Crop. caried  forward : 	    	   		 	  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70,000 MT</a:t>
            </a:r>
          </a:p>
          <a:p>
            <a:pPr marL="365760" indent="-283464">
              <a:buFont typeface="Wingdings 2"/>
              <a:buChar char=""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marL="82296" indent="0">
              <a:buNone/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marL="82296" indent="0">
              <a:buNone/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56381" y="247648"/>
            <a:ext cx="1" cy="7004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0274B1-315F-4A25-8804-194D03AAFA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AC79A735-9338-4AAF-9132-96B1F8EBD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6480" y="4996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261" y="1234164"/>
            <a:ext cx="50351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800" dirty="0">
              <a:latin typeface="Cooper Black" pitchFamily="18" charset="0"/>
            </a:endParaRPr>
          </a:p>
          <a:p>
            <a:pPr algn="ctr"/>
            <a:r>
              <a:rPr lang="en-GB" sz="2800" dirty="0">
                <a:latin typeface="Cooper Black" pitchFamily="18" charset="0"/>
              </a:rPr>
              <a:t>Thank You,</a:t>
            </a:r>
          </a:p>
          <a:p>
            <a:pPr algn="ctr"/>
            <a:endParaRPr lang="en-GB" sz="2800" dirty="0">
              <a:latin typeface="Cooper Black" pitchFamily="18" charset="0"/>
            </a:endParaRPr>
          </a:p>
          <a:p>
            <a:pPr algn="ctr"/>
            <a:r>
              <a:rPr lang="en-GB" sz="2800" dirty="0" err="1">
                <a:latin typeface="Cooper Black" pitchFamily="18" charset="0"/>
              </a:rPr>
              <a:t>Mamoun</a:t>
            </a:r>
            <a:r>
              <a:rPr lang="en-GB" sz="2800" dirty="0">
                <a:latin typeface="Cooper Black" pitchFamily="18" charset="0"/>
              </a:rPr>
              <a:t> Gaily</a:t>
            </a:r>
            <a:endParaRPr lang="en-US" sz="2800" dirty="0">
              <a:latin typeface="Cooper Black" pitchFamily="18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90B2498-3BBD-4885-8DFD-850D8FF3E9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pic>
        <p:nvPicPr>
          <p:cNvPr id="5" name="Picture 4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4B53137-ED5D-4AC4-88C0-3AF5FB765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16" y="5051114"/>
            <a:ext cx="1395065" cy="1549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8E7FE1-FAB9-4BF4-8582-40C7DA7E85A0}"/>
              </a:ext>
            </a:extLst>
          </p:cNvPr>
          <p:cNvSpPr/>
          <p:nvPr/>
        </p:nvSpPr>
        <p:spPr>
          <a:xfrm>
            <a:off x="1972092" y="5825814"/>
            <a:ext cx="77960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No. 20" panose="02070704070505020303" pitchFamily="18" charset="0"/>
              </a:rPr>
              <a:t>Gaily for Export Promotion</a:t>
            </a:r>
          </a:p>
        </p:txBody>
      </p:sp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id="{680DE0D3-64A2-4A66-8FD5-6D2FF0162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5623" y="5541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84" y="3050665"/>
            <a:ext cx="967936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cs typeface="AF_Taif Normal" pitchFamily="2" charset="-78"/>
              </a:rPr>
              <a:t>SUDAN SESAME SEEDS</a:t>
            </a:r>
            <a:br>
              <a:rPr lang="en-US" sz="3600" b="1" dirty="0">
                <a:cs typeface="AF_Taif Normal" pitchFamily="2" charset="-78"/>
              </a:rPr>
            </a:br>
            <a:r>
              <a:rPr lang="en-US" sz="2800" b="1" dirty="0">
                <a:cs typeface="AF_Taif Normal" pitchFamily="2" charset="-78"/>
              </a:rPr>
              <a:t>Review of </a:t>
            </a:r>
            <a:r>
              <a:rPr lang="en-US" sz="2800" b="1" i="1" dirty="0">
                <a:cs typeface="AF_Taif Normal" pitchFamily="2" charset="-78"/>
              </a:rPr>
              <a:t>Season</a:t>
            </a:r>
            <a:r>
              <a:rPr lang="en-US" sz="3600" b="1" i="1" dirty="0">
                <a:cs typeface="AF_Taif Normal" pitchFamily="2" charset="-78"/>
              </a:rPr>
              <a:t> </a:t>
            </a:r>
            <a:r>
              <a:rPr lang="en-US" sz="2800" b="1" i="1" dirty="0">
                <a:cs typeface="AF_Taif Normal" pitchFamily="2" charset="-78"/>
              </a:rPr>
              <a:t>2020/2021</a:t>
            </a:r>
            <a:endParaRPr lang="en-US" sz="3600" b="1" i="1" dirty="0">
              <a:latin typeface="29LT Bukra" charset="0"/>
              <a:ea typeface="29LT Bukra" charset="0"/>
              <a:cs typeface="29LT Bukr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2647" y="4561783"/>
            <a:ext cx="4669868" cy="523220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MoolBoran" pitchFamily="34" charset="0"/>
                <a:cs typeface="MoolBoran" pitchFamily="34" charset="0"/>
              </a:rPr>
              <a:t>Prepared &amp; Presented by: Mr. </a:t>
            </a:r>
            <a:r>
              <a:rPr lang="en-US" sz="2800" dirty="0" err="1">
                <a:latin typeface="MoolBoran" pitchFamily="34" charset="0"/>
                <a:cs typeface="MoolBoran" pitchFamily="34" charset="0"/>
              </a:rPr>
              <a:t>Mamoun</a:t>
            </a:r>
            <a:r>
              <a:rPr lang="en-US" sz="2800" dirty="0">
                <a:latin typeface="MoolBoran" pitchFamily="34" charset="0"/>
                <a:cs typeface="MoolBoran" pitchFamily="34" charset="0"/>
              </a:rPr>
              <a:t> Gaily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882540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02784" y="5882540"/>
            <a:ext cx="11196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MoolBoran" pitchFamily="34" charset="0"/>
                <a:cs typeface="MoolBoran" pitchFamily="34" charset="0"/>
              </a:rPr>
              <a:t>CHINA CHAMBER OF COMMERCE FOR IMPORT AND EXPORT OF FOODSTUFFS, NATIVE PRODUCE AND ANIMAL BY-PRODUCTS (CFNA)</a:t>
            </a:r>
          </a:p>
          <a:p>
            <a:pPr algn="ctr"/>
            <a:r>
              <a:rPr lang="en-US" sz="2000" dirty="0">
                <a:latin typeface="MoolBoran" pitchFamily="34" charset="0"/>
                <a:cs typeface="MoolBoran" pitchFamily="34" charset="0"/>
              </a:rPr>
              <a:t>Oct. 2021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0153570-9BCD-4C68-A938-50CD8187FC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flipH="1">
            <a:off x="8011304" y="-443387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CABC0427-1DED-4CFC-B553-CCC6DADA3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9616" y="5931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1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293B954-6834-4B24-ABC4-C34B879307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6" name="Rounded Rectangle 5"/>
          <p:cNvSpPr/>
          <p:nvPr/>
        </p:nvSpPr>
        <p:spPr>
          <a:xfrm>
            <a:off x="760037" y="86199"/>
            <a:ext cx="10598729" cy="868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  <a:latin typeface="Britannic Bold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29LT Bukra Light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60037" y="520503"/>
            <a:ext cx="0" cy="5958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3328" y="1358761"/>
            <a:ext cx="10868211" cy="481816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year, the Sudanese Sesame export has been impacted by many factors which include: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 and Economical changes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Shortages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Currency fluctuation and floating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price changes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D39C2CA5-4C64-46D3-AF6D-CA3F4412C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5223" y="541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70B82A7-D2AC-4952-8D8D-078BC428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76689"/>
              </p:ext>
            </p:extLst>
          </p:nvPr>
        </p:nvGraphicFramePr>
        <p:xfrm>
          <a:off x="540707" y="3137371"/>
          <a:ext cx="6774492" cy="3275481"/>
        </p:xfrm>
        <a:graphic>
          <a:graphicData uri="http://schemas.openxmlformats.org/drawingml/2006/table">
            <a:tbl>
              <a:tblPr/>
              <a:tblGrid>
                <a:gridCol w="1765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611">
                  <a:extLst>
                    <a:ext uri="{9D8B030D-6E8A-4147-A177-3AD203B41FA5}">
                      <a16:colId xmlns:a16="http://schemas.microsoft.com/office/drawing/2014/main" val="2197647090"/>
                    </a:ext>
                  </a:extLst>
                </a:gridCol>
                <a:gridCol w="1646612">
                  <a:extLst>
                    <a:ext uri="{9D8B030D-6E8A-4147-A177-3AD203B41FA5}">
                      <a16:colId xmlns:a16="http://schemas.microsoft.com/office/drawing/2014/main" val="572451963"/>
                    </a:ext>
                  </a:extLst>
                </a:gridCol>
              </a:tblGrid>
              <a:tr h="861895">
                <a:tc rowSpan="2"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Year 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4F81BD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Number of Handled Containers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68190"/>
                  </a:ext>
                </a:extLst>
              </a:tr>
              <a:tr h="800222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0" u="none" strike="noStrike" kern="12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4F81BD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Import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Export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4F81BD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252,383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234,953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487,336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4F81BD"/>
                      </a:solidFill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229,908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221,804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451,712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 Placeholder 5"/>
          <p:cNvSpPr txBox="1">
            <a:spLocks/>
          </p:cNvSpPr>
          <p:nvPr/>
        </p:nvSpPr>
        <p:spPr>
          <a:xfrm>
            <a:off x="450548" y="6418308"/>
            <a:ext cx="4710545" cy="2162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+mn-cs"/>
              </a:rPr>
              <a:t>SOURCE: Seaport Corporation Status – </a:t>
            </a:r>
            <a:r>
              <a:rPr lang="en-US" sz="1050" i="1" dirty="0">
                <a:latin typeface="Gill Sans MT"/>
              </a:rPr>
              <a:t>World Bank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031" y="1102291"/>
            <a:ext cx="116310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 Sudan’s port is witnessing severe decline in containers traffic due to several reasons part of which is the global containers shortage crisis, the Covid-19 pandemic in addition to the main issue of containers handling problems at Port Sudan.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Below table shows decline in number of containers handled at Port Sudan port even before the Corona Virus Pandemic in 2019.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18" y="3149047"/>
            <a:ext cx="4484654" cy="326380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40706" y="169683"/>
            <a:ext cx="10129501" cy="272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  <a:latin typeface="Britannic Bold" pitchFamily="34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Port Sudan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29LT Bukra Light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0548" y="280318"/>
            <a:ext cx="0" cy="5958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wn Arrow 2"/>
          <p:cNvSpPr/>
          <p:nvPr/>
        </p:nvSpPr>
        <p:spPr>
          <a:xfrm>
            <a:off x="7033844" y="5795888"/>
            <a:ext cx="182880" cy="422031"/>
          </a:xfrm>
          <a:prstGeom prst="downArrow">
            <a:avLst/>
          </a:prstGeom>
          <a:solidFill>
            <a:srgbClr val="C00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2F6698FF-CB0D-4CF2-8E83-F350DF3B9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348" y="5597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B4A672E-B96C-487B-A1A9-FA93B8E7F7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213813"/>
              </p:ext>
            </p:extLst>
          </p:nvPr>
        </p:nvGraphicFramePr>
        <p:xfrm>
          <a:off x="858513" y="843920"/>
          <a:ext cx="10816791" cy="5329392"/>
        </p:xfrm>
        <a:graphic>
          <a:graphicData uri="http://schemas.openxmlformats.org/drawingml/2006/table">
            <a:tbl>
              <a:tblPr/>
              <a:tblGrid>
                <a:gridCol w="351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7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1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5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Period</a:t>
                      </a:r>
                      <a:endParaRPr lang="en-US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2019</a:t>
                      </a:r>
                      <a:r>
                        <a:rPr lang="en-US" sz="20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MT)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2020 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(MT)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2021</a:t>
                      </a:r>
                      <a:r>
                        <a:rPr lang="en-US" sz="20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(MT)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9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Jan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71,468.70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85,637.46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36,212.24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966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Feb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62,956.64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83,445.19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40,101.00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626106"/>
                  </a:ext>
                </a:extLst>
              </a:tr>
              <a:tr h="372966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Mar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62,275.53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71,420.06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54,781.52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041514"/>
                  </a:ext>
                </a:extLst>
              </a:tr>
              <a:tr h="372966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April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49,414.64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77,048.00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43,592.41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136192"/>
                  </a:ext>
                </a:extLst>
              </a:tr>
              <a:tr h="372966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May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49,891.01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44,689.64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38,340.55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462757"/>
                  </a:ext>
                </a:extLst>
              </a:tr>
              <a:tr h="372966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June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25,200.80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42,592.40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21,850.95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11401"/>
                  </a:ext>
                </a:extLst>
              </a:tr>
              <a:tr h="372966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22,054.21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41,432.90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672360"/>
                  </a:ext>
                </a:extLst>
              </a:tr>
              <a:tr h="372966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Aug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23,504.30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38,598.75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43321"/>
                  </a:ext>
                </a:extLst>
              </a:tr>
              <a:tr h="372966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Sep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25,470.16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50,653.32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519067"/>
                  </a:ext>
                </a:extLst>
              </a:tr>
              <a:tr h="372966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41,950.71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55,129.60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821496"/>
                  </a:ext>
                </a:extLst>
              </a:tr>
              <a:tr h="365089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Nov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59,888.53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52,297.52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436012"/>
                  </a:ext>
                </a:extLst>
              </a:tr>
              <a:tr h="365089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Dec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92,817.27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54,552.62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138858"/>
                  </a:ext>
                </a:extLst>
              </a:tr>
              <a:tr h="46021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586,892.50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697,409.46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sng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234,878.67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6085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61562" y="222582"/>
            <a:ext cx="10537662" cy="3957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  <a:latin typeface="Britannic Bold" pitchFamily="34" charset="0"/>
            </a:endParaRPr>
          </a:p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Sesame Exports 2019-2021 (MT)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ea typeface="29LT Bukra Light" charset="0"/>
              <a:cs typeface="Arial" panose="020B0604020202020204" pitchFamily="34" charset="0"/>
            </a:endParaRPr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1105698" y="6170764"/>
            <a:ext cx="4710545" cy="21623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050" i="1" dirty="0">
                <a:latin typeface="+mn-lt"/>
                <a:cs typeface="+mn-cs"/>
              </a:rPr>
              <a:t>Source: </a:t>
            </a:r>
            <a:r>
              <a:rPr lang="en-US" sz="1050" i="1" dirty="0"/>
              <a:t>Sudan</a:t>
            </a:r>
            <a:r>
              <a:rPr lang="en-US" sz="1050" i="1" dirty="0">
                <a:latin typeface="+mn-lt"/>
                <a:cs typeface="+mn-cs"/>
              </a:rPr>
              <a:t> Customs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60037" y="520503"/>
            <a:ext cx="0" cy="5958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B43D2429-3567-4911-A51E-B82C2BBD1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9224" y="6168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FB8B9AF-1499-418C-B78B-07332A901B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36869" name="Text Placeholder 5"/>
          <p:cNvSpPr txBox="1">
            <a:spLocks/>
          </p:cNvSpPr>
          <p:nvPr/>
        </p:nvSpPr>
        <p:spPr bwMode="auto">
          <a:xfrm>
            <a:off x="201881" y="6443484"/>
            <a:ext cx="7924800" cy="26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i="1" dirty="0">
                <a:cs typeface="Times New Roman" panose="02020603050405020304" pitchFamily="18" charset="0"/>
              </a:rPr>
              <a:t>Source: Central Bank of Sudan – Sudan Customs 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7857" y="69144"/>
            <a:ext cx="11620774" cy="987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38544" y="270468"/>
            <a:ext cx="0" cy="6882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8544" y="270468"/>
            <a:ext cx="11334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Importers Of Sudanese Sesame During Jan-Sep 2020 (%) 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21199859"/>
              </p:ext>
            </p:extLst>
          </p:nvPr>
        </p:nvGraphicFramePr>
        <p:xfrm>
          <a:off x="201881" y="1503949"/>
          <a:ext cx="11804072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08FC4234-E4CD-4F63-AB16-7E4F633CE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9886" y="5831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44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F4EAC74-F54C-4997-ADBF-E31C0DECC4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7965440" y="229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930556"/>
              </p:ext>
            </p:extLst>
          </p:nvPr>
        </p:nvGraphicFramePr>
        <p:xfrm>
          <a:off x="296883" y="1133652"/>
          <a:ext cx="11424062" cy="526495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810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4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480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Export Value</a:t>
                      </a:r>
                      <a:endParaRPr lang="en-US" sz="2400" b="1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Growth</a:t>
                      </a:r>
                      <a:r>
                        <a:rPr lang="en-US" sz="2400" b="1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57828" marR="5782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740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828" marR="5782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Jan-Sep 2020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 (000)</a:t>
                      </a: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Jan-Sep 2019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$ (000)</a:t>
                      </a:r>
                    </a:p>
                  </a:txBody>
                  <a:tcPr marL="57828" marR="57828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u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1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China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221,910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139,044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59.59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Egypt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82,674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84,142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India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63,489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51,355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23.63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Saudi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Arabia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53,651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48,511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10.60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Turkey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46,346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37,272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24.35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Lebanon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23,034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18,633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23.62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Syria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16,738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22,474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25.52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UAE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51,570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20,241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154.78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Jordan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19,873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20,097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Tunisia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5,813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7,099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18.12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Greece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7,130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8,933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20.18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57828" marR="5782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592,228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457,801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kumimoji="0"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66255"/>
                  </a:ext>
                </a:extLst>
              </a:tr>
            </a:tbl>
          </a:graphicData>
        </a:graphic>
      </p:graphicFrame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96882" y="297573"/>
            <a:ext cx="11895118" cy="783432"/>
          </a:xfrm>
          <a:solidFill>
            <a:srgbClr val="002060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Sesame Import By Major Countries – Jan-Sep 2020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Importing Countries Growth Rate Compared To Previous Season’s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296882" y="6371427"/>
            <a:ext cx="6280727" cy="2362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en-US" sz="1050" i="1" dirty="0">
                <a:solidFill>
                  <a:schemeClr val="bg1"/>
                </a:solidFill>
              </a:rPr>
              <a:t>Source: Central Bank Of Sudan – Sudan Customs</a:t>
            </a:r>
          </a:p>
        </p:txBody>
      </p:sp>
      <p:sp>
        <p:nvSpPr>
          <p:cNvPr id="33" name="Up Arrow 32"/>
          <p:cNvSpPr/>
          <p:nvPr/>
        </p:nvSpPr>
        <p:spPr>
          <a:xfrm>
            <a:off x="9994833" y="4354605"/>
            <a:ext cx="142503" cy="198219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10030328" y="6141774"/>
            <a:ext cx="152400" cy="152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Up Arrow 22"/>
          <p:cNvSpPr/>
          <p:nvPr/>
        </p:nvSpPr>
        <p:spPr>
          <a:xfrm>
            <a:off x="9984936" y="5047497"/>
            <a:ext cx="179057" cy="197015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9991613" y="2527596"/>
            <a:ext cx="156819" cy="187484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10005587" y="2981907"/>
            <a:ext cx="152400" cy="152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Up Arrow 36"/>
          <p:cNvSpPr/>
          <p:nvPr/>
        </p:nvSpPr>
        <p:spPr>
          <a:xfrm>
            <a:off x="9991613" y="3291652"/>
            <a:ext cx="156819" cy="196863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Up Arrow 37"/>
          <p:cNvSpPr/>
          <p:nvPr/>
        </p:nvSpPr>
        <p:spPr>
          <a:xfrm>
            <a:off x="9991728" y="3621425"/>
            <a:ext cx="156819" cy="210917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Up Arrow 38"/>
          <p:cNvSpPr/>
          <p:nvPr/>
        </p:nvSpPr>
        <p:spPr>
          <a:xfrm>
            <a:off x="9984936" y="3999905"/>
            <a:ext cx="152400" cy="227537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>
            <a:off x="9991613" y="4735984"/>
            <a:ext cx="152400" cy="152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Down Arrow 40"/>
          <p:cNvSpPr/>
          <p:nvPr/>
        </p:nvSpPr>
        <p:spPr>
          <a:xfrm>
            <a:off x="10035954" y="5792216"/>
            <a:ext cx="152400" cy="152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10022185" y="5442658"/>
            <a:ext cx="152400" cy="152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96882" y="136478"/>
            <a:ext cx="1" cy="12300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0F259C98-3AE5-4ED9-8F82-06119D3CB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5517" y="6146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2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3C3C80D-DDEF-4C3F-A19C-4806AE9719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7965440" y="229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9022" y="207638"/>
            <a:ext cx="11388689" cy="1213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Sesame Cultivation Areas 2021/2022</a:t>
            </a:r>
          </a:p>
        </p:txBody>
      </p:sp>
      <p:pic>
        <p:nvPicPr>
          <p:cNvPr id="6" name="Picture 33" descr="E:\Mr Wagdi Papers\China Sesame Paper 2015\PAPER DATA\sudan- (Small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122" y="1657952"/>
            <a:ext cx="6209474" cy="4965741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73245" y="382137"/>
            <a:ext cx="1533877" cy="446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300000"/>
              </a:lnSpc>
              <a:buClr>
                <a:srgbClr val="5B9BD5"/>
              </a:buClr>
              <a:buFont typeface="Arial" pitchFamily="34" charset="0"/>
              <a:buNone/>
              <a:defRPr/>
            </a:pPr>
            <a:endParaRPr lang="en-US" sz="400" u="sng" dirty="0">
              <a:solidFill>
                <a:schemeClr val="tx1"/>
              </a:solidFill>
              <a:latin typeface="Arial Black" pitchFamily="34" charset="0"/>
            </a:endParaRPr>
          </a:p>
          <a:p>
            <a:pPr marL="274320" indent="-274320">
              <a:lnSpc>
                <a:spcPct val="300000"/>
              </a:lnSpc>
              <a:buClr>
                <a:srgbClr val="5B9BD5"/>
              </a:buClr>
              <a:buFont typeface="Arial" pitchFamily="34" charset="0"/>
              <a:buNone/>
              <a:defRPr/>
            </a:pPr>
            <a:endParaRPr lang="en-US" sz="400" u="sng" dirty="0">
              <a:solidFill>
                <a:schemeClr val="tx1"/>
              </a:solidFill>
              <a:latin typeface="Arial Black" pitchFamily="34" charset="0"/>
            </a:endParaRPr>
          </a:p>
          <a:p>
            <a:pPr marL="274320" indent="-274320">
              <a:lnSpc>
                <a:spcPct val="300000"/>
              </a:lnSpc>
              <a:buClr>
                <a:srgbClr val="5B9BD5"/>
              </a:buClr>
              <a:buFont typeface="Arial" pitchFamily="34" charset="0"/>
              <a:buNone/>
              <a:defRPr/>
            </a:pPr>
            <a:endParaRPr lang="en-US" sz="14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lnSpc>
                <a:spcPct val="300000"/>
              </a:lnSpc>
              <a:buClr>
                <a:srgbClr val="5B9BD5"/>
              </a:buClr>
              <a:buFont typeface="Arial" pitchFamily="34" charset="0"/>
              <a:buNone/>
              <a:defRPr/>
            </a:pPr>
            <a:r>
              <a:rPr lang="en-US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GEDAREF</a:t>
            </a:r>
          </a:p>
          <a:p>
            <a:pPr marL="274320" indent="-274320">
              <a:lnSpc>
                <a:spcPct val="300000"/>
              </a:lnSpc>
              <a:buClr>
                <a:srgbClr val="5B9BD5"/>
              </a:buClr>
              <a:buFont typeface="Arial" pitchFamily="34" charset="0"/>
              <a:buNone/>
              <a:defRPr/>
            </a:pPr>
            <a:r>
              <a:rPr lang="en-US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WHITE NILE</a:t>
            </a:r>
          </a:p>
          <a:p>
            <a:pPr marL="274320" indent="-274320">
              <a:lnSpc>
                <a:spcPct val="300000"/>
              </a:lnSpc>
              <a:buClr>
                <a:srgbClr val="5B9BD5"/>
              </a:buClr>
              <a:buFont typeface="Arial" pitchFamily="34" charset="0"/>
              <a:buNone/>
              <a:defRPr/>
            </a:pPr>
            <a:r>
              <a:rPr lang="en-US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 KURDOFAN</a:t>
            </a:r>
          </a:p>
          <a:p>
            <a:pPr marL="274320" indent="-274320">
              <a:lnSpc>
                <a:spcPct val="300000"/>
              </a:lnSpc>
              <a:buClr>
                <a:srgbClr val="5B9BD5"/>
              </a:buClr>
              <a:buFont typeface="Arial" pitchFamily="34" charset="0"/>
              <a:buNone/>
              <a:defRPr/>
            </a:pPr>
            <a:r>
              <a:rPr lang="en-US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[4] DARFUR</a:t>
            </a:r>
          </a:p>
          <a:p>
            <a:pPr marL="274320" indent="-274320">
              <a:lnSpc>
                <a:spcPct val="300000"/>
              </a:lnSpc>
              <a:buClr>
                <a:srgbClr val="5B9BD5"/>
              </a:buClr>
              <a:buFont typeface="Arial" pitchFamily="34" charset="0"/>
              <a:buNone/>
              <a:defRPr/>
            </a:pPr>
            <a:r>
              <a:rPr lang="en-US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[5] SINNAR</a:t>
            </a:r>
          </a:p>
          <a:p>
            <a:pPr marL="274320" indent="-274320">
              <a:lnSpc>
                <a:spcPct val="300000"/>
              </a:lnSpc>
              <a:buClr>
                <a:srgbClr val="5B9BD5"/>
              </a:buClr>
              <a:buFont typeface="Arial" pitchFamily="34" charset="0"/>
              <a:buNone/>
              <a:defRPr/>
            </a:pPr>
            <a:r>
              <a:rPr lang="en-US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[6] BLUE NILE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8073" y="4350505"/>
            <a:ext cx="274320" cy="369332"/>
          </a:xfrm>
          <a:prstGeom prst="rect">
            <a:avLst/>
          </a:prstGeom>
          <a:solidFill>
            <a:srgbClr val="000000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kern="0" dirty="0">
                <a:latin typeface="Bodoni MT Black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5424" y="4650101"/>
            <a:ext cx="274320" cy="369332"/>
          </a:xfrm>
          <a:prstGeom prst="rect">
            <a:avLst/>
          </a:prstGeom>
          <a:solidFill>
            <a:srgbClr val="000000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kern="0" dirty="0">
                <a:latin typeface="Bodoni MT Black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3957" y="4708291"/>
            <a:ext cx="274320" cy="369332"/>
          </a:xfrm>
          <a:prstGeom prst="rect">
            <a:avLst/>
          </a:prstGeom>
          <a:solidFill>
            <a:srgbClr val="000000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kern="0" dirty="0">
                <a:latin typeface="Bodoni MT Black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0970" y="4165839"/>
            <a:ext cx="274320" cy="369332"/>
          </a:xfrm>
          <a:prstGeom prst="rect">
            <a:avLst/>
          </a:prstGeom>
          <a:solidFill>
            <a:srgbClr val="000000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latin typeface="Bodoni MT Black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90756" y="5480646"/>
            <a:ext cx="274320" cy="369332"/>
          </a:xfrm>
          <a:prstGeom prst="rect">
            <a:avLst/>
          </a:prstGeom>
          <a:solidFill>
            <a:srgbClr val="000000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latin typeface="Bodoni MT Black" pitchFamily="18" charset="0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36690" y="4721347"/>
            <a:ext cx="274320" cy="369332"/>
          </a:xfrm>
          <a:prstGeom prst="rect">
            <a:avLst/>
          </a:prstGeom>
          <a:solidFill>
            <a:srgbClr val="000000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latin typeface="Bodoni MT Black" pitchFamily="18" charset="0"/>
              </a:rPr>
              <a:t>5</a:t>
            </a:r>
          </a:p>
        </p:txBody>
      </p:sp>
      <p:graphicFrame>
        <p:nvGraphicFramePr>
          <p:cNvPr id="14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97794329"/>
              </p:ext>
            </p:extLst>
          </p:nvPr>
        </p:nvGraphicFramePr>
        <p:xfrm>
          <a:off x="8008681" y="1675369"/>
          <a:ext cx="4080486" cy="48386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43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861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 </a:t>
                      </a:r>
                    </a:p>
                  </a:txBody>
                  <a:tcPr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Crop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Fadan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Gedaref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750,000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White Nile</a:t>
                      </a:r>
                    </a:p>
                  </a:txBody>
                  <a:tcPr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2,050,000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Kurdofan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3,375,900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Darfur</a:t>
                      </a:r>
                    </a:p>
                  </a:txBody>
                  <a:tcPr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1,490,600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Sinnar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1,122,000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Blue Nile</a:t>
                      </a:r>
                    </a:p>
                  </a:txBody>
                  <a:tcPr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528,000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Others </a:t>
                      </a:r>
                    </a:p>
                  </a:txBody>
                  <a:tcPr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85,000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6557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9,401,500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189021" y="502165"/>
            <a:ext cx="0" cy="5958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555A879E-C47B-4817-BE95-6084D2E15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3511" y="6014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6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2C6A917-7320-46A3-BD6C-19CF547D8F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flipH="1">
            <a:off x="8420607" y="-539182"/>
            <a:ext cx="4888993" cy="5362575"/>
          </a:xfrm>
          <a:prstGeom prst="rect">
            <a:avLst/>
          </a:prstGeom>
          <a:noFill/>
          <a:effectLst>
            <a:outerShdw blurRad="101600" dist="50800" dir="5400000" sx="1000" sy="1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7965440" y="2296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96882" y="113328"/>
            <a:ext cx="11895117" cy="1068936"/>
          </a:xfrm>
          <a:solidFill>
            <a:srgbClr val="002060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Sesame inflow in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Gedaref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Market (MT)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296882" y="6371427"/>
            <a:ext cx="6280727" cy="2362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050" i="1" dirty="0"/>
              <a:t>Source: </a:t>
            </a:r>
            <a:r>
              <a:rPr lang="en-US" sz="1050" i="1" dirty="0" err="1"/>
              <a:t>Gedaref</a:t>
            </a:r>
            <a:r>
              <a:rPr lang="en-US" sz="1050" i="1" dirty="0"/>
              <a:t>  Crop Market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96882" y="297573"/>
            <a:ext cx="1" cy="7004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6265"/>
              </p:ext>
            </p:extLst>
          </p:nvPr>
        </p:nvGraphicFramePr>
        <p:xfrm>
          <a:off x="2959481" y="1295600"/>
          <a:ext cx="6273038" cy="4962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13,834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17,189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11,944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12,968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6,701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7,842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3,346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4,267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7,016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1,276.40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2,130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1,741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1,341.66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2,074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4,729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1,134.11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3,087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2,783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433.70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2,163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412.58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2,465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3,563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3,800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41,019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19,921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0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24,620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8,808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15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119,285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94,680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9E03A6F8-74AC-4F31-9DB2-EE5D55CCA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5555" y="5761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2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FE81650-2C7B-AB4B-8FD2-415BD36562C7}" vid="{8B71D232-90A2-1441-ABBA-5100FBE7AF19}"/>
    </a:ext>
  </a:extLst>
</a:theme>
</file>

<file path=ppt/theme/theme2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FE81650-2C7B-AB4B-8FD2-415BD36562C7}" vid="{8B71D232-90A2-1441-ABBA-5100FBE7AF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6177</TotalTime>
  <Words>624</Words>
  <Application>Microsoft Office PowerPoint</Application>
  <PresentationFormat>Widescreen</PresentationFormat>
  <Paragraphs>311</Paragraphs>
  <Slides>14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29LT Bukra</vt:lpstr>
      <vt:lpstr>Arial</vt:lpstr>
      <vt:lpstr>Arial Black</vt:lpstr>
      <vt:lpstr>Bodoni MT Black</vt:lpstr>
      <vt:lpstr>Britannic Bold</vt:lpstr>
      <vt:lpstr>Calibri</vt:lpstr>
      <vt:lpstr>Calibri Light</vt:lpstr>
      <vt:lpstr>Cooper Black</vt:lpstr>
      <vt:lpstr>Gill Sans MT</vt:lpstr>
      <vt:lpstr>Modern No. 20</vt:lpstr>
      <vt:lpstr>MoolBoran</vt:lpstr>
      <vt:lpstr>Times New Roman</vt:lpstr>
      <vt:lpstr>Wingdings</vt:lpstr>
      <vt:lpstr>Wingdings 2</vt:lpstr>
      <vt:lpstr>Theme1</vt:lpstr>
      <vt:lpstr>1_Theme1</vt:lpstr>
      <vt:lpstr>PowerPoint Presentation</vt:lpstr>
      <vt:lpstr>SUDAN SESAME SEEDS Review of Season 2020/2021</vt:lpstr>
      <vt:lpstr>PowerPoint Presentation</vt:lpstr>
      <vt:lpstr>PowerPoint Presentation</vt:lpstr>
      <vt:lpstr>PowerPoint Presentation</vt:lpstr>
      <vt:lpstr>PowerPoint Presentation</vt:lpstr>
      <vt:lpstr>Sesame Import By Major Countries – Jan-Sep 2020 Importing Countries Growth Rate Compared To Previous Season’s</vt:lpstr>
      <vt:lpstr>PowerPoint Presentation</vt:lpstr>
      <vt:lpstr>Sesame inflow in Gedaref Market (MT)</vt:lpstr>
      <vt:lpstr>Sesame inflow in Gedaref Market (MT)</vt:lpstr>
      <vt:lpstr>Sudanese Sesame export to China (per MT)</vt:lpstr>
      <vt:lpstr>Sudanese Sesame Import in China (per MT)</vt:lpstr>
      <vt:lpstr>2021/2022 Season expectation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hnzala Mubarak</dc:creator>
  <cp:lastModifiedBy>Radhika kannan</cp:lastModifiedBy>
  <cp:revision>472</cp:revision>
  <cp:lastPrinted>2019-04-13T13:26:12Z</cp:lastPrinted>
  <dcterms:created xsi:type="dcterms:W3CDTF">2017-08-07T12:03:18Z</dcterms:created>
  <dcterms:modified xsi:type="dcterms:W3CDTF">2021-10-20T11:34:19Z</dcterms:modified>
</cp:coreProperties>
</file>