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56" r:id="rId2"/>
    <p:sldId id="257" r:id="rId3"/>
    <p:sldId id="258" r:id="rId4"/>
    <p:sldId id="262" r:id="rId5"/>
    <p:sldId id="281" r:id="rId6"/>
    <p:sldId id="265" r:id="rId7"/>
    <p:sldId id="283" r:id="rId8"/>
    <p:sldId id="279" r:id="rId9"/>
    <p:sldId id="267" r:id="rId10"/>
    <p:sldId id="273" r:id="rId11"/>
    <p:sldId id="270"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82BA28-E97F-19A7-0EDE-07A1FEA76EB6}" name="Abhishek Bhargava" initials="AB" userId="a34587757437dab0" providerId="Windows Live"/>
  <p188:author id="{78163F66-EB83-108F-E2B4-3345D36CFE88}" name="Alok Bhargava" initials="AB" userId="S::alok@praramb.com::8c22cf22-7f86-4a5f-af05-dc7b62ae69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6" d="100"/>
          <a:sy n="96" d="100"/>
        </p:scale>
        <p:origin x="6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948E0-D9AC-42AC-91D5-B76B0C81A5E4}"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86A7BA7E-8C2B-4F96-A63F-6319258F5F04}">
      <dgm:prSet/>
      <dgm:spPr/>
      <dgm:t>
        <a:bodyPr/>
        <a:lstStyle/>
        <a:p>
          <a:r>
            <a:rPr lang="en-US" dirty="0"/>
            <a:t>TANZANIA</a:t>
          </a:r>
        </a:p>
      </dgm:t>
    </dgm:pt>
    <dgm:pt modelId="{B4FCA0E2-9922-4DD8-81BB-A6801090C6FF}" type="parTrans" cxnId="{D912F39C-4503-46C4-B909-F0754C464E7E}">
      <dgm:prSet/>
      <dgm:spPr/>
      <dgm:t>
        <a:bodyPr/>
        <a:lstStyle/>
        <a:p>
          <a:endParaRPr lang="en-US"/>
        </a:p>
      </dgm:t>
    </dgm:pt>
    <dgm:pt modelId="{E599C862-410A-4618-A9D8-C0FFEAC97701}" type="sibTrans" cxnId="{D912F39C-4503-46C4-B909-F0754C464E7E}">
      <dgm:prSet/>
      <dgm:spPr/>
      <dgm:t>
        <a:bodyPr/>
        <a:lstStyle/>
        <a:p>
          <a:endParaRPr lang="en-US"/>
        </a:p>
      </dgm:t>
    </dgm:pt>
    <dgm:pt modelId="{2BBE71D7-E2A3-4AE5-BBF4-F175FA8B832D}">
      <dgm:prSet/>
      <dgm:spPr/>
      <dgm:t>
        <a:bodyPr/>
        <a:lstStyle/>
        <a:p>
          <a:r>
            <a:rPr lang="en-US"/>
            <a:t>NIGERIA</a:t>
          </a:r>
        </a:p>
      </dgm:t>
    </dgm:pt>
    <dgm:pt modelId="{60BF5E89-2B92-4BFA-B63C-13E6A83C1938}" type="parTrans" cxnId="{7153AF60-C808-45DF-8141-D824747B42E7}">
      <dgm:prSet/>
      <dgm:spPr/>
      <dgm:t>
        <a:bodyPr/>
        <a:lstStyle/>
        <a:p>
          <a:endParaRPr lang="en-US"/>
        </a:p>
      </dgm:t>
    </dgm:pt>
    <dgm:pt modelId="{A080A98A-3DD4-4619-9B47-0D16865FBCA7}" type="sibTrans" cxnId="{7153AF60-C808-45DF-8141-D824747B42E7}">
      <dgm:prSet/>
      <dgm:spPr/>
      <dgm:t>
        <a:bodyPr/>
        <a:lstStyle/>
        <a:p>
          <a:endParaRPr lang="en-US"/>
        </a:p>
      </dgm:t>
    </dgm:pt>
    <dgm:pt modelId="{23544171-AC4C-42B7-B0C8-E4D35880371F}">
      <dgm:prSet/>
      <dgm:spPr/>
      <dgm:t>
        <a:bodyPr/>
        <a:lstStyle/>
        <a:p>
          <a:r>
            <a:rPr lang="en-US"/>
            <a:t>MOZAMBIQUE</a:t>
          </a:r>
        </a:p>
      </dgm:t>
    </dgm:pt>
    <dgm:pt modelId="{1D732FD4-6870-4E2B-9D3C-6496DA13C411}" type="parTrans" cxnId="{10CB73D5-1F54-4935-8F7A-76E0D653441C}">
      <dgm:prSet/>
      <dgm:spPr/>
      <dgm:t>
        <a:bodyPr/>
        <a:lstStyle/>
        <a:p>
          <a:endParaRPr lang="en-US"/>
        </a:p>
      </dgm:t>
    </dgm:pt>
    <dgm:pt modelId="{C576D6EF-36FE-477A-904B-779E076E4E4C}" type="sibTrans" cxnId="{10CB73D5-1F54-4935-8F7A-76E0D653441C}">
      <dgm:prSet/>
      <dgm:spPr/>
      <dgm:t>
        <a:bodyPr/>
        <a:lstStyle/>
        <a:p>
          <a:endParaRPr lang="en-US"/>
        </a:p>
      </dgm:t>
    </dgm:pt>
    <dgm:pt modelId="{229C4F56-9FE7-4B57-8635-3ABFFF843746}">
      <dgm:prSet/>
      <dgm:spPr/>
      <dgm:t>
        <a:bodyPr/>
        <a:lstStyle/>
        <a:p>
          <a:r>
            <a:rPr lang="en-US"/>
            <a:t>MALAWI</a:t>
          </a:r>
        </a:p>
      </dgm:t>
    </dgm:pt>
    <dgm:pt modelId="{77BB41BD-7DFE-4679-B4C3-D331C494826C}" type="parTrans" cxnId="{1B8492E0-D4DD-4919-902A-4F11B623A10B}">
      <dgm:prSet/>
      <dgm:spPr/>
      <dgm:t>
        <a:bodyPr/>
        <a:lstStyle/>
        <a:p>
          <a:endParaRPr lang="en-US"/>
        </a:p>
      </dgm:t>
    </dgm:pt>
    <dgm:pt modelId="{4E79994E-8B2C-42CA-B1F6-39A4643B5F6A}" type="sibTrans" cxnId="{1B8492E0-D4DD-4919-902A-4F11B623A10B}">
      <dgm:prSet/>
      <dgm:spPr/>
      <dgm:t>
        <a:bodyPr/>
        <a:lstStyle/>
        <a:p>
          <a:endParaRPr lang="en-US"/>
        </a:p>
      </dgm:t>
    </dgm:pt>
    <dgm:pt modelId="{F10BF27C-0511-4FE6-B8AB-DCE21B07454B}">
      <dgm:prSet/>
      <dgm:spPr/>
      <dgm:t>
        <a:bodyPr/>
        <a:lstStyle/>
        <a:p>
          <a:r>
            <a:rPr lang="en-US"/>
            <a:t>KENYA</a:t>
          </a:r>
        </a:p>
      </dgm:t>
    </dgm:pt>
    <dgm:pt modelId="{3AC8BE22-D022-4A30-AE43-BAA9ED72D877}" type="parTrans" cxnId="{77490CA1-136B-40F9-95B1-33B7D8C383B8}">
      <dgm:prSet/>
      <dgm:spPr/>
      <dgm:t>
        <a:bodyPr/>
        <a:lstStyle/>
        <a:p>
          <a:endParaRPr lang="en-US"/>
        </a:p>
      </dgm:t>
    </dgm:pt>
    <dgm:pt modelId="{E0C7B888-D2CE-46C9-A35E-7C54C6CEC67A}" type="sibTrans" cxnId="{77490CA1-136B-40F9-95B1-33B7D8C383B8}">
      <dgm:prSet/>
      <dgm:spPr/>
      <dgm:t>
        <a:bodyPr/>
        <a:lstStyle/>
        <a:p>
          <a:endParaRPr lang="en-US"/>
        </a:p>
      </dgm:t>
    </dgm:pt>
    <dgm:pt modelId="{5BF30FAD-6FF3-4182-988C-288E7B188FCE}">
      <dgm:prSet/>
      <dgm:spPr/>
      <dgm:t>
        <a:bodyPr/>
        <a:lstStyle/>
        <a:p>
          <a:r>
            <a:rPr lang="en-US"/>
            <a:t>UGANDA</a:t>
          </a:r>
        </a:p>
      </dgm:t>
    </dgm:pt>
    <dgm:pt modelId="{0E869904-D42B-4BA4-B24E-F025A3D80625}" type="parTrans" cxnId="{6198635A-CD6E-4CE7-B3C6-0D59272C6B50}">
      <dgm:prSet/>
      <dgm:spPr/>
      <dgm:t>
        <a:bodyPr/>
        <a:lstStyle/>
        <a:p>
          <a:endParaRPr lang="en-US"/>
        </a:p>
      </dgm:t>
    </dgm:pt>
    <dgm:pt modelId="{E1586346-DC26-4F20-8D0C-2D66CA2F3C52}" type="sibTrans" cxnId="{6198635A-CD6E-4CE7-B3C6-0D59272C6B50}">
      <dgm:prSet/>
      <dgm:spPr/>
      <dgm:t>
        <a:bodyPr/>
        <a:lstStyle/>
        <a:p>
          <a:endParaRPr lang="en-US"/>
        </a:p>
      </dgm:t>
    </dgm:pt>
    <dgm:pt modelId="{2DA40BAB-A986-4486-A0D0-04E277BCD81A}">
      <dgm:prSet/>
      <dgm:spPr/>
      <dgm:t>
        <a:bodyPr/>
        <a:lstStyle/>
        <a:p>
          <a:r>
            <a:rPr lang="en-US" dirty="0"/>
            <a:t>BURKINA FASO</a:t>
          </a:r>
        </a:p>
      </dgm:t>
    </dgm:pt>
    <dgm:pt modelId="{8F834DD9-14CA-4A71-B579-EAAF8FE53092}" type="parTrans" cxnId="{BC17AB19-5E7B-4499-971D-5CA27D33C3F2}">
      <dgm:prSet/>
      <dgm:spPr/>
      <dgm:t>
        <a:bodyPr/>
        <a:lstStyle/>
        <a:p>
          <a:endParaRPr lang="en-US"/>
        </a:p>
      </dgm:t>
    </dgm:pt>
    <dgm:pt modelId="{EA11B19A-92C7-4C21-B889-3F0BECAF87D4}" type="sibTrans" cxnId="{BC17AB19-5E7B-4499-971D-5CA27D33C3F2}">
      <dgm:prSet/>
      <dgm:spPr/>
      <dgm:t>
        <a:bodyPr/>
        <a:lstStyle/>
        <a:p>
          <a:endParaRPr lang="en-US"/>
        </a:p>
      </dgm:t>
    </dgm:pt>
    <dgm:pt modelId="{81D495AC-0AE5-4C54-87B1-F1445BC8D07F}">
      <dgm:prSet/>
      <dgm:spPr/>
      <dgm:t>
        <a:bodyPr/>
        <a:lstStyle/>
        <a:p>
          <a:r>
            <a:rPr lang="en-US"/>
            <a:t>IVORY COAST</a:t>
          </a:r>
        </a:p>
      </dgm:t>
    </dgm:pt>
    <dgm:pt modelId="{DB48EDE1-AB1A-4061-BE10-CE490BB3FA71}" type="parTrans" cxnId="{9221B1E9-1EAE-4486-8387-73B35E857232}">
      <dgm:prSet/>
      <dgm:spPr/>
      <dgm:t>
        <a:bodyPr/>
        <a:lstStyle/>
        <a:p>
          <a:endParaRPr lang="en-US"/>
        </a:p>
      </dgm:t>
    </dgm:pt>
    <dgm:pt modelId="{76334B77-A308-4891-A61F-4DAF18EEC6BE}" type="sibTrans" cxnId="{9221B1E9-1EAE-4486-8387-73B35E857232}">
      <dgm:prSet/>
      <dgm:spPr/>
      <dgm:t>
        <a:bodyPr/>
        <a:lstStyle/>
        <a:p>
          <a:endParaRPr lang="en-US"/>
        </a:p>
      </dgm:t>
    </dgm:pt>
    <dgm:pt modelId="{0FEE7BEC-CB6F-4F67-A435-86C5B87FEF00}">
      <dgm:prSet/>
      <dgm:spPr/>
      <dgm:t>
        <a:bodyPr/>
        <a:lstStyle/>
        <a:p>
          <a:r>
            <a:rPr lang="en-US"/>
            <a:t>GUINEA BISSAU</a:t>
          </a:r>
        </a:p>
      </dgm:t>
    </dgm:pt>
    <dgm:pt modelId="{E6FAEDF5-2F69-40E3-941B-D4D0545D1E50}" type="parTrans" cxnId="{DB0D6F01-EEE0-4029-8816-B6444128BEC0}">
      <dgm:prSet/>
      <dgm:spPr/>
      <dgm:t>
        <a:bodyPr/>
        <a:lstStyle/>
        <a:p>
          <a:endParaRPr lang="en-US"/>
        </a:p>
      </dgm:t>
    </dgm:pt>
    <dgm:pt modelId="{FE0356F1-D5E8-4D73-B8DB-5C1AB0CA8AD2}" type="sibTrans" cxnId="{DB0D6F01-EEE0-4029-8816-B6444128BEC0}">
      <dgm:prSet/>
      <dgm:spPr/>
      <dgm:t>
        <a:bodyPr/>
        <a:lstStyle/>
        <a:p>
          <a:endParaRPr lang="en-US"/>
        </a:p>
      </dgm:t>
    </dgm:pt>
    <dgm:pt modelId="{1C113649-E8A9-4B2C-9362-0C634514266A}">
      <dgm:prSet/>
      <dgm:spPr/>
      <dgm:t>
        <a:bodyPr/>
        <a:lstStyle/>
        <a:p>
          <a:r>
            <a:rPr lang="en-US"/>
            <a:t>RUSSIA</a:t>
          </a:r>
        </a:p>
      </dgm:t>
    </dgm:pt>
    <dgm:pt modelId="{B5D5E926-A964-443F-A781-2016A74B2463}" type="parTrans" cxnId="{15DB95E0-D8DE-4377-9E4B-B10CAF829F1E}">
      <dgm:prSet/>
      <dgm:spPr/>
      <dgm:t>
        <a:bodyPr/>
        <a:lstStyle/>
        <a:p>
          <a:endParaRPr lang="en-US"/>
        </a:p>
      </dgm:t>
    </dgm:pt>
    <dgm:pt modelId="{4989A85E-D0B7-4C4E-B962-39BAA79136B4}" type="sibTrans" cxnId="{15DB95E0-D8DE-4377-9E4B-B10CAF829F1E}">
      <dgm:prSet/>
      <dgm:spPr/>
      <dgm:t>
        <a:bodyPr/>
        <a:lstStyle/>
        <a:p>
          <a:endParaRPr lang="en-US"/>
        </a:p>
      </dgm:t>
    </dgm:pt>
    <dgm:pt modelId="{39F9E218-029A-476C-A50E-8D84E0006F15}">
      <dgm:prSet/>
      <dgm:spPr/>
      <dgm:t>
        <a:bodyPr/>
        <a:lstStyle/>
        <a:p>
          <a:r>
            <a:rPr lang="en-US"/>
            <a:t>UAE</a:t>
          </a:r>
        </a:p>
      </dgm:t>
    </dgm:pt>
    <dgm:pt modelId="{978307CC-A2C0-4090-961C-6056A4B12211}" type="parTrans" cxnId="{6007C978-80C4-4E7A-860C-945C81B33A85}">
      <dgm:prSet/>
      <dgm:spPr/>
      <dgm:t>
        <a:bodyPr/>
        <a:lstStyle/>
        <a:p>
          <a:endParaRPr lang="en-US"/>
        </a:p>
      </dgm:t>
    </dgm:pt>
    <dgm:pt modelId="{16115FFC-E1C3-40EE-A6DE-2E67D87DEC49}" type="sibTrans" cxnId="{6007C978-80C4-4E7A-860C-945C81B33A85}">
      <dgm:prSet/>
      <dgm:spPr/>
      <dgm:t>
        <a:bodyPr/>
        <a:lstStyle/>
        <a:p>
          <a:endParaRPr lang="en-US"/>
        </a:p>
      </dgm:t>
    </dgm:pt>
    <dgm:pt modelId="{A0474396-A5F1-4352-94D4-D69AC7832559}" type="pres">
      <dgm:prSet presAssocID="{D05948E0-D9AC-42AC-91D5-B76B0C81A5E4}" presName="Name0" presStyleCnt="0">
        <dgm:presLayoutVars>
          <dgm:dir/>
          <dgm:animLvl val="lvl"/>
          <dgm:resizeHandles val="exact"/>
        </dgm:presLayoutVars>
      </dgm:prSet>
      <dgm:spPr/>
    </dgm:pt>
    <dgm:pt modelId="{AD661954-E3C9-411A-A69A-08DE58BD1716}" type="pres">
      <dgm:prSet presAssocID="{86A7BA7E-8C2B-4F96-A63F-6319258F5F04}" presName="linNode" presStyleCnt="0"/>
      <dgm:spPr/>
    </dgm:pt>
    <dgm:pt modelId="{1920C6CE-80B3-4615-A273-EA0BD428DDD9}" type="pres">
      <dgm:prSet presAssocID="{86A7BA7E-8C2B-4F96-A63F-6319258F5F04}" presName="parentText" presStyleLbl="node1" presStyleIdx="0" presStyleCnt="11">
        <dgm:presLayoutVars>
          <dgm:chMax val="1"/>
          <dgm:bulletEnabled val="1"/>
        </dgm:presLayoutVars>
      </dgm:prSet>
      <dgm:spPr/>
    </dgm:pt>
    <dgm:pt modelId="{A4ED1F9B-FBBB-44FF-B0F3-F7087502AE3B}" type="pres">
      <dgm:prSet presAssocID="{E599C862-410A-4618-A9D8-C0FFEAC97701}" presName="sp" presStyleCnt="0"/>
      <dgm:spPr/>
    </dgm:pt>
    <dgm:pt modelId="{3B49C3DD-33A8-4094-B759-21C010F5C352}" type="pres">
      <dgm:prSet presAssocID="{2BBE71D7-E2A3-4AE5-BBF4-F175FA8B832D}" presName="linNode" presStyleCnt="0"/>
      <dgm:spPr/>
    </dgm:pt>
    <dgm:pt modelId="{631CFB65-8886-4EB8-8F95-459BA70FD628}" type="pres">
      <dgm:prSet presAssocID="{2BBE71D7-E2A3-4AE5-BBF4-F175FA8B832D}" presName="parentText" presStyleLbl="node1" presStyleIdx="1" presStyleCnt="11">
        <dgm:presLayoutVars>
          <dgm:chMax val="1"/>
          <dgm:bulletEnabled val="1"/>
        </dgm:presLayoutVars>
      </dgm:prSet>
      <dgm:spPr/>
    </dgm:pt>
    <dgm:pt modelId="{DC1F11B4-B559-490B-A63F-F77EA39C343A}" type="pres">
      <dgm:prSet presAssocID="{A080A98A-3DD4-4619-9B47-0D16865FBCA7}" presName="sp" presStyleCnt="0"/>
      <dgm:spPr/>
    </dgm:pt>
    <dgm:pt modelId="{F812142B-38C1-4AE4-8DFC-C2574D3C628E}" type="pres">
      <dgm:prSet presAssocID="{23544171-AC4C-42B7-B0C8-E4D35880371F}" presName="linNode" presStyleCnt="0"/>
      <dgm:spPr/>
    </dgm:pt>
    <dgm:pt modelId="{BF991519-B3F9-4973-B1E1-F04A0B78EE49}" type="pres">
      <dgm:prSet presAssocID="{23544171-AC4C-42B7-B0C8-E4D35880371F}" presName="parentText" presStyleLbl="node1" presStyleIdx="2" presStyleCnt="11">
        <dgm:presLayoutVars>
          <dgm:chMax val="1"/>
          <dgm:bulletEnabled val="1"/>
        </dgm:presLayoutVars>
      </dgm:prSet>
      <dgm:spPr/>
    </dgm:pt>
    <dgm:pt modelId="{08D693CB-D944-485B-A501-5DBDBB608100}" type="pres">
      <dgm:prSet presAssocID="{C576D6EF-36FE-477A-904B-779E076E4E4C}" presName="sp" presStyleCnt="0"/>
      <dgm:spPr/>
    </dgm:pt>
    <dgm:pt modelId="{4C52502A-C77B-4C1B-9142-10DE51AE9C88}" type="pres">
      <dgm:prSet presAssocID="{229C4F56-9FE7-4B57-8635-3ABFFF843746}" presName="linNode" presStyleCnt="0"/>
      <dgm:spPr/>
    </dgm:pt>
    <dgm:pt modelId="{F42F4D08-E327-4588-8918-6E92A5F30C9E}" type="pres">
      <dgm:prSet presAssocID="{229C4F56-9FE7-4B57-8635-3ABFFF843746}" presName="parentText" presStyleLbl="node1" presStyleIdx="3" presStyleCnt="11">
        <dgm:presLayoutVars>
          <dgm:chMax val="1"/>
          <dgm:bulletEnabled val="1"/>
        </dgm:presLayoutVars>
      </dgm:prSet>
      <dgm:spPr/>
    </dgm:pt>
    <dgm:pt modelId="{B2E50CF3-4A1F-4F9E-9A8B-61B393C67586}" type="pres">
      <dgm:prSet presAssocID="{4E79994E-8B2C-42CA-B1F6-39A4643B5F6A}" presName="sp" presStyleCnt="0"/>
      <dgm:spPr/>
    </dgm:pt>
    <dgm:pt modelId="{C2C1559B-EAE1-4664-8FC0-69DB5846AF0A}" type="pres">
      <dgm:prSet presAssocID="{F10BF27C-0511-4FE6-B8AB-DCE21B07454B}" presName="linNode" presStyleCnt="0"/>
      <dgm:spPr/>
    </dgm:pt>
    <dgm:pt modelId="{4757F18D-A87F-4F96-A3D8-CEE90B319614}" type="pres">
      <dgm:prSet presAssocID="{F10BF27C-0511-4FE6-B8AB-DCE21B07454B}" presName="parentText" presStyleLbl="node1" presStyleIdx="4" presStyleCnt="11">
        <dgm:presLayoutVars>
          <dgm:chMax val="1"/>
          <dgm:bulletEnabled val="1"/>
        </dgm:presLayoutVars>
      </dgm:prSet>
      <dgm:spPr/>
    </dgm:pt>
    <dgm:pt modelId="{FD6A076E-C8AE-460D-B59B-6324F2942A12}" type="pres">
      <dgm:prSet presAssocID="{E0C7B888-D2CE-46C9-A35E-7C54C6CEC67A}" presName="sp" presStyleCnt="0"/>
      <dgm:spPr/>
    </dgm:pt>
    <dgm:pt modelId="{5CDBDEAB-F07F-45EC-A56F-7B4BB37345B4}" type="pres">
      <dgm:prSet presAssocID="{5BF30FAD-6FF3-4182-988C-288E7B188FCE}" presName="linNode" presStyleCnt="0"/>
      <dgm:spPr/>
    </dgm:pt>
    <dgm:pt modelId="{5BE8D624-EC45-48C9-A3AF-E9CAA83951F1}" type="pres">
      <dgm:prSet presAssocID="{5BF30FAD-6FF3-4182-988C-288E7B188FCE}" presName="parentText" presStyleLbl="node1" presStyleIdx="5" presStyleCnt="11">
        <dgm:presLayoutVars>
          <dgm:chMax val="1"/>
          <dgm:bulletEnabled val="1"/>
        </dgm:presLayoutVars>
      </dgm:prSet>
      <dgm:spPr/>
    </dgm:pt>
    <dgm:pt modelId="{818E5C5C-9B1B-48B0-B992-A942E89B9D93}" type="pres">
      <dgm:prSet presAssocID="{E1586346-DC26-4F20-8D0C-2D66CA2F3C52}" presName="sp" presStyleCnt="0"/>
      <dgm:spPr/>
    </dgm:pt>
    <dgm:pt modelId="{959FC072-6749-4738-852A-A141F5338DE8}" type="pres">
      <dgm:prSet presAssocID="{2DA40BAB-A986-4486-A0D0-04E277BCD81A}" presName="linNode" presStyleCnt="0"/>
      <dgm:spPr/>
    </dgm:pt>
    <dgm:pt modelId="{8D4448CC-772C-4063-A4DA-7348646EEF6D}" type="pres">
      <dgm:prSet presAssocID="{2DA40BAB-A986-4486-A0D0-04E277BCD81A}" presName="parentText" presStyleLbl="node1" presStyleIdx="6" presStyleCnt="11">
        <dgm:presLayoutVars>
          <dgm:chMax val="1"/>
          <dgm:bulletEnabled val="1"/>
        </dgm:presLayoutVars>
      </dgm:prSet>
      <dgm:spPr/>
    </dgm:pt>
    <dgm:pt modelId="{283D951C-2521-480F-8A87-E7A0C4A77BFB}" type="pres">
      <dgm:prSet presAssocID="{EA11B19A-92C7-4C21-B889-3F0BECAF87D4}" presName="sp" presStyleCnt="0"/>
      <dgm:spPr/>
    </dgm:pt>
    <dgm:pt modelId="{5A5F48A4-A815-4185-8FEE-6B75F2AAE369}" type="pres">
      <dgm:prSet presAssocID="{81D495AC-0AE5-4C54-87B1-F1445BC8D07F}" presName="linNode" presStyleCnt="0"/>
      <dgm:spPr/>
    </dgm:pt>
    <dgm:pt modelId="{FEEEE793-0B0A-4A65-B1C8-4D6787200366}" type="pres">
      <dgm:prSet presAssocID="{81D495AC-0AE5-4C54-87B1-F1445BC8D07F}" presName="parentText" presStyleLbl="node1" presStyleIdx="7" presStyleCnt="11">
        <dgm:presLayoutVars>
          <dgm:chMax val="1"/>
          <dgm:bulletEnabled val="1"/>
        </dgm:presLayoutVars>
      </dgm:prSet>
      <dgm:spPr/>
    </dgm:pt>
    <dgm:pt modelId="{39B095C3-420A-4FA2-ADAA-44E92051E15F}" type="pres">
      <dgm:prSet presAssocID="{76334B77-A308-4891-A61F-4DAF18EEC6BE}" presName="sp" presStyleCnt="0"/>
      <dgm:spPr/>
    </dgm:pt>
    <dgm:pt modelId="{0C362F45-61E3-4E55-860C-D70BBEB1B324}" type="pres">
      <dgm:prSet presAssocID="{0FEE7BEC-CB6F-4F67-A435-86C5B87FEF00}" presName="linNode" presStyleCnt="0"/>
      <dgm:spPr/>
    </dgm:pt>
    <dgm:pt modelId="{5E19519B-5ACD-48B3-85C7-C647C2C66AFB}" type="pres">
      <dgm:prSet presAssocID="{0FEE7BEC-CB6F-4F67-A435-86C5B87FEF00}" presName="parentText" presStyleLbl="node1" presStyleIdx="8" presStyleCnt="11">
        <dgm:presLayoutVars>
          <dgm:chMax val="1"/>
          <dgm:bulletEnabled val="1"/>
        </dgm:presLayoutVars>
      </dgm:prSet>
      <dgm:spPr/>
    </dgm:pt>
    <dgm:pt modelId="{7AFD3111-A4C8-4013-B40E-3AB5C5379F54}" type="pres">
      <dgm:prSet presAssocID="{FE0356F1-D5E8-4D73-B8DB-5C1AB0CA8AD2}" presName="sp" presStyleCnt="0"/>
      <dgm:spPr/>
    </dgm:pt>
    <dgm:pt modelId="{570B24F3-EC91-4C48-97A2-E091303C04FE}" type="pres">
      <dgm:prSet presAssocID="{1C113649-E8A9-4B2C-9362-0C634514266A}" presName="linNode" presStyleCnt="0"/>
      <dgm:spPr/>
    </dgm:pt>
    <dgm:pt modelId="{CDA053FA-2513-4E9B-8E00-41351925B862}" type="pres">
      <dgm:prSet presAssocID="{1C113649-E8A9-4B2C-9362-0C634514266A}" presName="parentText" presStyleLbl="node1" presStyleIdx="9" presStyleCnt="11">
        <dgm:presLayoutVars>
          <dgm:chMax val="1"/>
          <dgm:bulletEnabled val="1"/>
        </dgm:presLayoutVars>
      </dgm:prSet>
      <dgm:spPr/>
    </dgm:pt>
    <dgm:pt modelId="{41AF4D9D-BA70-454D-A7B3-76A4C08219EA}" type="pres">
      <dgm:prSet presAssocID="{4989A85E-D0B7-4C4E-B962-39BAA79136B4}" presName="sp" presStyleCnt="0"/>
      <dgm:spPr/>
    </dgm:pt>
    <dgm:pt modelId="{7A830AE7-1022-4E8F-885D-C05B099C2102}" type="pres">
      <dgm:prSet presAssocID="{39F9E218-029A-476C-A50E-8D84E0006F15}" presName="linNode" presStyleCnt="0"/>
      <dgm:spPr/>
    </dgm:pt>
    <dgm:pt modelId="{CF6A288F-336E-42BA-BD5F-2183D30A3A87}" type="pres">
      <dgm:prSet presAssocID="{39F9E218-029A-476C-A50E-8D84E0006F15}" presName="parentText" presStyleLbl="node1" presStyleIdx="10" presStyleCnt="11">
        <dgm:presLayoutVars>
          <dgm:chMax val="1"/>
          <dgm:bulletEnabled val="1"/>
        </dgm:presLayoutVars>
      </dgm:prSet>
      <dgm:spPr/>
    </dgm:pt>
  </dgm:ptLst>
  <dgm:cxnLst>
    <dgm:cxn modelId="{DB0D6F01-EEE0-4029-8816-B6444128BEC0}" srcId="{D05948E0-D9AC-42AC-91D5-B76B0C81A5E4}" destId="{0FEE7BEC-CB6F-4F67-A435-86C5B87FEF00}" srcOrd="8" destOrd="0" parTransId="{E6FAEDF5-2F69-40E3-941B-D4D0545D1E50}" sibTransId="{FE0356F1-D5E8-4D73-B8DB-5C1AB0CA8AD2}"/>
    <dgm:cxn modelId="{8DB0260E-9E5E-4D8A-A7B1-AFEBD89E1448}" type="presOf" srcId="{2BBE71D7-E2A3-4AE5-BBF4-F175FA8B832D}" destId="{631CFB65-8886-4EB8-8F95-459BA70FD628}" srcOrd="0" destOrd="0" presId="urn:microsoft.com/office/officeart/2005/8/layout/vList5"/>
    <dgm:cxn modelId="{93DDB90F-4AD4-4625-B3D4-FBB10037D94F}" type="presOf" srcId="{D05948E0-D9AC-42AC-91D5-B76B0C81A5E4}" destId="{A0474396-A5F1-4352-94D4-D69AC7832559}" srcOrd="0" destOrd="0" presId="urn:microsoft.com/office/officeart/2005/8/layout/vList5"/>
    <dgm:cxn modelId="{2E228C18-6437-4B71-9089-E20E6C1D4E26}" type="presOf" srcId="{F10BF27C-0511-4FE6-B8AB-DCE21B07454B}" destId="{4757F18D-A87F-4F96-A3D8-CEE90B319614}" srcOrd="0" destOrd="0" presId="urn:microsoft.com/office/officeart/2005/8/layout/vList5"/>
    <dgm:cxn modelId="{BC17AB19-5E7B-4499-971D-5CA27D33C3F2}" srcId="{D05948E0-D9AC-42AC-91D5-B76B0C81A5E4}" destId="{2DA40BAB-A986-4486-A0D0-04E277BCD81A}" srcOrd="6" destOrd="0" parTransId="{8F834DD9-14CA-4A71-B579-EAAF8FE53092}" sibTransId="{EA11B19A-92C7-4C21-B889-3F0BECAF87D4}"/>
    <dgm:cxn modelId="{3DD5302E-63FF-4A26-9C62-1F40CDBFC2E5}" type="presOf" srcId="{2DA40BAB-A986-4486-A0D0-04E277BCD81A}" destId="{8D4448CC-772C-4063-A4DA-7348646EEF6D}" srcOrd="0" destOrd="0" presId="urn:microsoft.com/office/officeart/2005/8/layout/vList5"/>
    <dgm:cxn modelId="{7564E244-5980-4213-A1AD-99F6C74B638C}" type="presOf" srcId="{0FEE7BEC-CB6F-4F67-A435-86C5B87FEF00}" destId="{5E19519B-5ACD-48B3-85C7-C647C2C66AFB}" srcOrd="0" destOrd="0" presId="urn:microsoft.com/office/officeart/2005/8/layout/vList5"/>
    <dgm:cxn modelId="{6198635A-CD6E-4CE7-B3C6-0D59272C6B50}" srcId="{D05948E0-D9AC-42AC-91D5-B76B0C81A5E4}" destId="{5BF30FAD-6FF3-4182-988C-288E7B188FCE}" srcOrd="5" destOrd="0" parTransId="{0E869904-D42B-4BA4-B24E-F025A3D80625}" sibTransId="{E1586346-DC26-4F20-8D0C-2D66CA2F3C52}"/>
    <dgm:cxn modelId="{7153AF60-C808-45DF-8141-D824747B42E7}" srcId="{D05948E0-D9AC-42AC-91D5-B76B0C81A5E4}" destId="{2BBE71D7-E2A3-4AE5-BBF4-F175FA8B832D}" srcOrd="1" destOrd="0" parTransId="{60BF5E89-2B92-4BFA-B63C-13E6A83C1938}" sibTransId="{A080A98A-3DD4-4619-9B47-0D16865FBCA7}"/>
    <dgm:cxn modelId="{14095165-41B4-4F46-B17D-E73EA5832832}" type="presOf" srcId="{1C113649-E8A9-4B2C-9362-0C634514266A}" destId="{CDA053FA-2513-4E9B-8E00-41351925B862}" srcOrd="0" destOrd="0" presId="urn:microsoft.com/office/officeart/2005/8/layout/vList5"/>
    <dgm:cxn modelId="{6007C978-80C4-4E7A-860C-945C81B33A85}" srcId="{D05948E0-D9AC-42AC-91D5-B76B0C81A5E4}" destId="{39F9E218-029A-476C-A50E-8D84E0006F15}" srcOrd="10" destOrd="0" parTransId="{978307CC-A2C0-4090-961C-6056A4B12211}" sibTransId="{16115FFC-E1C3-40EE-A6DE-2E67D87DEC49}"/>
    <dgm:cxn modelId="{D912F39C-4503-46C4-B909-F0754C464E7E}" srcId="{D05948E0-D9AC-42AC-91D5-B76B0C81A5E4}" destId="{86A7BA7E-8C2B-4F96-A63F-6319258F5F04}" srcOrd="0" destOrd="0" parTransId="{B4FCA0E2-9922-4DD8-81BB-A6801090C6FF}" sibTransId="{E599C862-410A-4618-A9D8-C0FFEAC97701}"/>
    <dgm:cxn modelId="{BE4EEC9E-3B41-4985-8DDD-E60699B2D2A1}" type="presOf" srcId="{81D495AC-0AE5-4C54-87B1-F1445BC8D07F}" destId="{FEEEE793-0B0A-4A65-B1C8-4D6787200366}" srcOrd="0" destOrd="0" presId="urn:microsoft.com/office/officeart/2005/8/layout/vList5"/>
    <dgm:cxn modelId="{77490CA1-136B-40F9-95B1-33B7D8C383B8}" srcId="{D05948E0-D9AC-42AC-91D5-B76B0C81A5E4}" destId="{F10BF27C-0511-4FE6-B8AB-DCE21B07454B}" srcOrd="4" destOrd="0" parTransId="{3AC8BE22-D022-4A30-AE43-BAA9ED72D877}" sibTransId="{E0C7B888-D2CE-46C9-A35E-7C54C6CEC67A}"/>
    <dgm:cxn modelId="{7D07F5AF-A5A0-4D6F-A685-0FEB8BC18EDB}" type="presOf" srcId="{229C4F56-9FE7-4B57-8635-3ABFFF843746}" destId="{F42F4D08-E327-4588-8918-6E92A5F30C9E}" srcOrd="0" destOrd="0" presId="urn:microsoft.com/office/officeart/2005/8/layout/vList5"/>
    <dgm:cxn modelId="{96A625B5-903C-4A36-8306-BE3452A40F76}" type="presOf" srcId="{23544171-AC4C-42B7-B0C8-E4D35880371F}" destId="{BF991519-B3F9-4973-B1E1-F04A0B78EE49}" srcOrd="0" destOrd="0" presId="urn:microsoft.com/office/officeart/2005/8/layout/vList5"/>
    <dgm:cxn modelId="{10CB73D5-1F54-4935-8F7A-76E0D653441C}" srcId="{D05948E0-D9AC-42AC-91D5-B76B0C81A5E4}" destId="{23544171-AC4C-42B7-B0C8-E4D35880371F}" srcOrd="2" destOrd="0" parTransId="{1D732FD4-6870-4E2B-9D3C-6496DA13C411}" sibTransId="{C576D6EF-36FE-477A-904B-779E076E4E4C}"/>
    <dgm:cxn modelId="{DDCC5EDC-E1CB-4BDF-8317-31092616E9FC}" type="presOf" srcId="{5BF30FAD-6FF3-4182-988C-288E7B188FCE}" destId="{5BE8D624-EC45-48C9-A3AF-E9CAA83951F1}" srcOrd="0" destOrd="0" presId="urn:microsoft.com/office/officeart/2005/8/layout/vList5"/>
    <dgm:cxn modelId="{1B8492E0-D4DD-4919-902A-4F11B623A10B}" srcId="{D05948E0-D9AC-42AC-91D5-B76B0C81A5E4}" destId="{229C4F56-9FE7-4B57-8635-3ABFFF843746}" srcOrd="3" destOrd="0" parTransId="{77BB41BD-7DFE-4679-B4C3-D331C494826C}" sibTransId="{4E79994E-8B2C-42CA-B1F6-39A4643B5F6A}"/>
    <dgm:cxn modelId="{15DB95E0-D8DE-4377-9E4B-B10CAF829F1E}" srcId="{D05948E0-D9AC-42AC-91D5-B76B0C81A5E4}" destId="{1C113649-E8A9-4B2C-9362-0C634514266A}" srcOrd="9" destOrd="0" parTransId="{B5D5E926-A964-443F-A781-2016A74B2463}" sibTransId="{4989A85E-D0B7-4C4E-B962-39BAA79136B4}"/>
    <dgm:cxn modelId="{9221B1E9-1EAE-4486-8387-73B35E857232}" srcId="{D05948E0-D9AC-42AC-91D5-B76B0C81A5E4}" destId="{81D495AC-0AE5-4C54-87B1-F1445BC8D07F}" srcOrd="7" destOrd="0" parTransId="{DB48EDE1-AB1A-4061-BE10-CE490BB3FA71}" sibTransId="{76334B77-A308-4891-A61F-4DAF18EEC6BE}"/>
    <dgm:cxn modelId="{069CE8F1-439E-4FF2-B5C4-BE34090C23A2}" type="presOf" srcId="{39F9E218-029A-476C-A50E-8D84E0006F15}" destId="{CF6A288F-336E-42BA-BD5F-2183D30A3A87}" srcOrd="0" destOrd="0" presId="urn:microsoft.com/office/officeart/2005/8/layout/vList5"/>
    <dgm:cxn modelId="{5D03A2F6-A543-4E11-9F05-08CEC2C21FE6}" type="presOf" srcId="{86A7BA7E-8C2B-4F96-A63F-6319258F5F04}" destId="{1920C6CE-80B3-4615-A273-EA0BD428DDD9}" srcOrd="0" destOrd="0" presId="urn:microsoft.com/office/officeart/2005/8/layout/vList5"/>
    <dgm:cxn modelId="{8516EE62-56BB-4932-9CC4-236561EF893E}" type="presParOf" srcId="{A0474396-A5F1-4352-94D4-D69AC7832559}" destId="{AD661954-E3C9-411A-A69A-08DE58BD1716}" srcOrd="0" destOrd="0" presId="urn:microsoft.com/office/officeart/2005/8/layout/vList5"/>
    <dgm:cxn modelId="{452A440C-B564-44FC-BE69-036BE83DCB26}" type="presParOf" srcId="{AD661954-E3C9-411A-A69A-08DE58BD1716}" destId="{1920C6CE-80B3-4615-A273-EA0BD428DDD9}" srcOrd="0" destOrd="0" presId="urn:microsoft.com/office/officeart/2005/8/layout/vList5"/>
    <dgm:cxn modelId="{42BF27F1-9C30-44B0-8F31-06B2CA8D969D}" type="presParOf" srcId="{A0474396-A5F1-4352-94D4-D69AC7832559}" destId="{A4ED1F9B-FBBB-44FF-B0F3-F7087502AE3B}" srcOrd="1" destOrd="0" presId="urn:microsoft.com/office/officeart/2005/8/layout/vList5"/>
    <dgm:cxn modelId="{0BAF61B5-4AFD-4EAC-9901-6753000A6796}" type="presParOf" srcId="{A0474396-A5F1-4352-94D4-D69AC7832559}" destId="{3B49C3DD-33A8-4094-B759-21C010F5C352}" srcOrd="2" destOrd="0" presId="urn:microsoft.com/office/officeart/2005/8/layout/vList5"/>
    <dgm:cxn modelId="{EE9032B2-05E9-42D9-86D5-681724974592}" type="presParOf" srcId="{3B49C3DD-33A8-4094-B759-21C010F5C352}" destId="{631CFB65-8886-4EB8-8F95-459BA70FD628}" srcOrd="0" destOrd="0" presId="urn:microsoft.com/office/officeart/2005/8/layout/vList5"/>
    <dgm:cxn modelId="{A9E02E2A-7649-4B12-8C49-3B35229EBDA2}" type="presParOf" srcId="{A0474396-A5F1-4352-94D4-D69AC7832559}" destId="{DC1F11B4-B559-490B-A63F-F77EA39C343A}" srcOrd="3" destOrd="0" presId="urn:microsoft.com/office/officeart/2005/8/layout/vList5"/>
    <dgm:cxn modelId="{5B819512-8BDC-4487-BE0D-A1A10A8B3831}" type="presParOf" srcId="{A0474396-A5F1-4352-94D4-D69AC7832559}" destId="{F812142B-38C1-4AE4-8DFC-C2574D3C628E}" srcOrd="4" destOrd="0" presId="urn:microsoft.com/office/officeart/2005/8/layout/vList5"/>
    <dgm:cxn modelId="{D039DE19-3552-4620-8CE3-759D73D57F0E}" type="presParOf" srcId="{F812142B-38C1-4AE4-8DFC-C2574D3C628E}" destId="{BF991519-B3F9-4973-B1E1-F04A0B78EE49}" srcOrd="0" destOrd="0" presId="urn:microsoft.com/office/officeart/2005/8/layout/vList5"/>
    <dgm:cxn modelId="{C867BE6B-8CED-4C95-AD57-1F1D8AAFC702}" type="presParOf" srcId="{A0474396-A5F1-4352-94D4-D69AC7832559}" destId="{08D693CB-D944-485B-A501-5DBDBB608100}" srcOrd="5" destOrd="0" presId="urn:microsoft.com/office/officeart/2005/8/layout/vList5"/>
    <dgm:cxn modelId="{51A152E9-1988-4B02-BB0C-8417961A1C41}" type="presParOf" srcId="{A0474396-A5F1-4352-94D4-D69AC7832559}" destId="{4C52502A-C77B-4C1B-9142-10DE51AE9C88}" srcOrd="6" destOrd="0" presId="urn:microsoft.com/office/officeart/2005/8/layout/vList5"/>
    <dgm:cxn modelId="{6B3531C3-7839-4975-8EF6-6A33063456ED}" type="presParOf" srcId="{4C52502A-C77B-4C1B-9142-10DE51AE9C88}" destId="{F42F4D08-E327-4588-8918-6E92A5F30C9E}" srcOrd="0" destOrd="0" presId="urn:microsoft.com/office/officeart/2005/8/layout/vList5"/>
    <dgm:cxn modelId="{AA3E0833-FCB4-4C09-B43E-DA1D4CEF5266}" type="presParOf" srcId="{A0474396-A5F1-4352-94D4-D69AC7832559}" destId="{B2E50CF3-4A1F-4F9E-9A8B-61B393C67586}" srcOrd="7" destOrd="0" presId="urn:microsoft.com/office/officeart/2005/8/layout/vList5"/>
    <dgm:cxn modelId="{9266E37B-38C5-492A-9262-A4BFF82211B9}" type="presParOf" srcId="{A0474396-A5F1-4352-94D4-D69AC7832559}" destId="{C2C1559B-EAE1-4664-8FC0-69DB5846AF0A}" srcOrd="8" destOrd="0" presId="urn:microsoft.com/office/officeart/2005/8/layout/vList5"/>
    <dgm:cxn modelId="{3DAD319A-AC7A-40FD-B687-4BA0D9D3905F}" type="presParOf" srcId="{C2C1559B-EAE1-4664-8FC0-69DB5846AF0A}" destId="{4757F18D-A87F-4F96-A3D8-CEE90B319614}" srcOrd="0" destOrd="0" presId="urn:microsoft.com/office/officeart/2005/8/layout/vList5"/>
    <dgm:cxn modelId="{1A7DBB63-C702-4756-82CE-AD3EE0A8C975}" type="presParOf" srcId="{A0474396-A5F1-4352-94D4-D69AC7832559}" destId="{FD6A076E-C8AE-460D-B59B-6324F2942A12}" srcOrd="9" destOrd="0" presId="urn:microsoft.com/office/officeart/2005/8/layout/vList5"/>
    <dgm:cxn modelId="{4868E402-2AFC-478B-AA90-A574F52551E7}" type="presParOf" srcId="{A0474396-A5F1-4352-94D4-D69AC7832559}" destId="{5CDBDEAB-F07F-45EC-A56F-7B4BB37345B4}" srcOrd="10" destOrd="0" presId="urn:microsoft.com/office/officeart/2005/8/layout/vList5"/>
    <dgm:cxn modelId="{AE235143-3BAE-4D2F-80CA-461DE85085AE}" type="presParOf" srcId="{5CDBDEAB-F07F-45EC-A56F-7B4BB37345B4}" destId="{5BE8D624-EC45-48C9-A3AF-E9CAA83951F1}" srcOrd="0" destOrd="0" presId="urn:microsoft.com/office/officeart/2005/8/layout/vList5"/>
    <dgm:cxn modelId="{45A0ED1D-0366-4286-90A0-DFC0E1860BE7}" type="presParOf" srcId="{A0474396-A5F1-4352-94D4-D69AC7832559}" destId="{818E5C5C-9B1B-48B0-B992-A942E89B9D93}" srcOrd="11" destOrd="0" presId="urn:microsoft.com/office/officeart/2005/8/layout/vList5"/>
    <dgm:cxn modelId="{3A96C381-3A58-41E9-8ECB-797846F2E155}" type="presParOf" srcId="{A0474396-A5F1-4352-94D4-D69AC7832559}" destId="{959FC072-6749-4738-852A-A141F5338DE8}" srcOrd="12" destOrd="0" presId="urn:microsoft.com/office/officeart/2005/8/layout/vList5"/>
    <dgm:cxn modelId="{05703641-4DAA-4B05-8B50-BF966F97775E}" type="presParOf" srcId="{959FC072-6749-4738-852A-A141F5338DE8}" destId="{8D4448CC-772C-4063-A4DA-7348646EEF6D}" srcOrd="0" destOrd="0" presId="urn:microsoft.com/office/officeart/2005/8/layout/vList5"/>
    <dgm:cxn modelId="{18FAEFE0-9B41-470A-97AF-0FB63FA65C5B}" type="presParOf" srcId="{A0474396-A5F1-4352-94D4-D69AC7832559}" destId="{283D951C-2521-480F-8A87-E7A0C4A77BFB}" srcOrd="13" destOrd="0" presId="urn:microsoft.com/office/officeart/2005/8/layout/vList5"/>
    <dgm:cxn modelId="{42CFC685-F258-409B-9CB3-DD5D02034CBB}" type="presParOf" srcId="{A0474396-A5F1-4352-94D4-D69AC7832559}" destId="{5A5F48A4-A815-4185-8FEE-6B75F2AAE369}" srcOrd="14" destOrd="0" presId="urn:microsoft.com/office/officeart/2005/8/layout/vList5"/>
    <dgm:cxn modelId="{CE7B39D2-5FEE-40DE-AB4F-6A11BC5265BD}" type="presParOf" srcId="{5A5F48A4-A815-4185-8FEE-6B75F2AAE369}" destId="{FEEEE793-0B0A-4A65-B1C8-4D6787200366}" srcOrd="0" destOrd="0" presId="urn:microsoft.com/office/officeart/2005/8/layout/vList5"/>
    <dgm:cxn modelId="{0EAEB14C-A311-4C5B-A7B5-C78F5A65C60D}" type="presParOf" srcId="{A0474396-A5F1-4352-94D4-D69AC7832559}" destId="{39B095C3-420A-4FA2-ADAA-44E92051E15F}" srcOrd="15" destOrd="0" presId="urn:microsoft.com/office/officeart/2005/8/layout/vList5"/>
    <dgm:cxn modelId="{E2F8874B-AFE4-4524-B4DF-CBF4C00AEB6A}" type="presParOf" srcId="{A0474396-A5F1-4352-94D4-D69AC7832559}" destId="{0C362F45-61E3-4E55-860C-D70BBEB1B324}" srcOrd="16" destOrd="0" presId="urn:microsoft.com/office/officeart/2005/8/layout/vList5"/>
    <dgm:cxn modelId="{F85D4AF4-488A-4D04-B8E2-69B24F7C8FA3}" type="presParOf" srcId="{0C362F45-61E3-4E55-860C-D70BBEB1B324}" destId="{5E19519B-5ACD-48B3-85C7-C647C2C66AFB}" srcOrd="0" destOrd="0" presId="urn:microsoft.com/office/officeart/2005/8/layout/vList5"/>
    <dgm:cxn modelId="{21765CAE-990D-4BF4-9EE1-060A2B10C4A3}" type="presParOf" srcId="{A0474396-A5F1-4352-94D4-D69AC7832559}" destId="{7AFD3111-A4C8-4013-B40E-3AB5C5379F54}" srcOrd="17" destOrd="0" presId="urn:microsoft.com/office/officeart/2005/8/layout/vList5"/>
    <dgm:cxn modelId="{424B4E29-F036-4EC9-AF52-A23D737DA97D}" type="presParOf" srcId="{A0474396-A5F1-4352-94D4-D69AC7832559}" destId="{570B24F3-EC91-4C48-97A2-E091303C04FE}" srcOrd="18" destOrd="0" presId="urn:microsoft.com/office/officeart/2005/8/layout/vList5"/>
    <dgm:cxn modelId="{EE690708-0389-49E5-82AE-E9521C09F70D}" type="presParOf" srcId="{570B24F3-EC91-4C48-97A2-E091303C04FE}" destId="{CDA053FA-2513-4E9B-8E00-41351925B862}" srcOrd="0" destOrd="0" presId="urn:microsoft.com/office/officeart/2005/8/layout/vList5"/>
    <dgm:cxn modelId="{D3DB9E9C-B14D-4B68-86F3-2AB1A0F1C190}" type="presParOf" srcId="{A0474396-A5F1-4352-94D4-D69AC7832559}" destId="{41AF4D9D-BA70-454D-A7B3-76A4C08219EA}" srcOrd="19" destOrd="0" presId="urn:microsoft.com/office/officeart/2005/8/layout/vList5"/>
    <dgm:cxn modelId="{B9C90149-30B6-4610-9804-3E3B7569D4A0}" type="presParOf" srcId="{A0474396-A5F1-4352-94D4-D69AC7832559}" destId="{7A830AE7-1022-4E8F-885D-C05B099C2102}" srcOrd="20" destOrd="0" presId="urn:microsoft.com/office/officeart/2005/8/layout/vList5"/>
    <dgm:cxn modelId="{6387476B-0F40-4455-B1EC-F5C07DF967C9}" type="presParOf" srcId="{7A830AE7-1022-4E8F-885D-C05B099C2102}" destId="{CF6A288F-336E-42BA-BD5F-2183D30A3A8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0C6CE-80B3-4615-A273-EA0BD428DDD9}">
      <dsp:nvSpPr>
        <dsp:cNvPr id="0" name=""/>
        <dsp:cNvSpPr/>
      </dsp:nvSpPr>
      <dsp:spPr>
        <a:xfrm>
          <a:off x="3364992" y="1024"/>
          <a:ext cx="3785616" cy="364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TANZANIA</a:t>
          </a:r>
        </a:p>
      </dsp:txBody>
      <dsp:txXfrm>
        <a:off x="3382794" y="18826"/>
        <a:ext cx="3750012" cy="329066"/>
      </dsp:txXfrm>
    </dsp:sp>
    <dsp:sp modelId="{631CFB65-8886-4EB8-8F95-459BA70FD628}">
      <dsp:nvSpPr>
        <dsp:cNvPr id="0" name=""/>
        <dsp:cNvSpPr/>
      </dsp:nvSpPr>
      <dsp:spPr>
        <a:xfrm>
          <a:off x="3364992" y="383928"/>
          <a:ext cx="3785616" cy="364670"/>
        </a:xfrm>
        <a:prstGeom prst="roundRect">
          <a:avLst/>
        </a:prstGeom>
        <a:gradFill rotWithShape="0">
          <a:gsLst>
            <a:gs pos="0">
              <a:schemeClr val="accent2">
                <a:hueOff val="958670"/>
                <a:satOff val="3131"/>
                <a:lumOff val="-2667"/>
                <a:alphaOff val="0"/>
                <a:satMod val="103000"/>
                <a:lumMod val="102000"/>
                <a:tint val="94000"/>
              </a:schemeClr>
            </a:gs>
            <a:gs pos="50000">
              <a:schemeClr val="accent2">
                <a:hueOff val="958670"/>
                <a:satOff val="3131"/>
                <a:lumOff val="-2667"/>
                <a:alphaOff val="0"/>
                <a:satMod val="110000"/>
                <a:lumMod val="100000"/>
                <a:shade val="100000"/>
              </a:schemeClr>
            </a:gs>
            <a:gs pos="100000">
              <a:schemeClr val="accent2">
                <a:hueOff val="958670"/>
                <a:satOff val="3131"/>
                <a:lumOff val="-266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NIGERIA</a:t>
          </a:r>
        </a:p>
      </dsp:txBody>
      <dsp:txXfrm>
        <a:off x="3382794" y="401730"/>
        <a:ext cx="3750012" cy="329066"/>
      </dsp:txXfrm>
    </dsp:sp>
    <dsp:sp modelId="{BF991519-B3F9-4973-B1E1-F04A0B78EE49}">
      <dsp:nvSpPr>
        <dsp:cNvPr id="0" name=""/>
        <dsp:cNvSpPr/>
      </dsp:nvSpPr>
      <dsp:spPr>
        <a:xfrm>
          <a:off x="3364992" y="766833"/>
          <a:ext cx="3785616" cy="364670"/>
        </a:xfrm>
        <a:prstGeom prst="roundRect">
          <a:avLst/>
        </a:prstGeom>
        <a:gradFill rotWithShape="0">
          <a:gsLst>
            <a:gs pos="0">
              <a:schemeClr val="accent2">
                <a:hueOff val="1917339"/>
                <a:satOff val="6263"/>
                <a:lumOff val="-5333"/>
                <a:alphaOff val="0"/>
                <a:satMod val="103000"/>
                <a:lumMod val="102000"/>
                <a:tint val="94000"/>
              </a:schemeClr>
            </a:gs>
            <a:gs pos="50000">
              <a:schemeClr val="accent2">
                <a:hueOff val="1917339"/>
                <a:satOff val="6263"/>
                <a:lumOff val="-5333"/>
                <a:alphaOff val="0"/>
                <a:satMod val="110000"/>
                <a:lumMod val="100000"/>
                <a:shade val="100000"/>
              </a:schemeClr>
            </a:gs>
            <a:gs pos="100000">
              <a:schemeClr val="accent2">
                <a:hueOff val="1917339"/>
                <a:satOff val="6263"/>
                <a:lumOff val="-533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MOZAMBIQUE</a:t>
          </a:r>
        </a:p>
      </dsp:txBody>
      <dsp:txXfrm>
        <a:off x="3382794" y="784635"/>
        <a:ext cx="3750012" cy="329066"/>
      </dsp:txXfrm>
    </dsp:sp>
    <dsp:sp modelId="{F42F4D08-E327-4588-8918-6E92A5F30C9E}">
      <dsp:nvSpPr>
        <dsp:cNvPr id="0" name=""/>
        <dsp:cNvSpPr/>
      </dsp:nvSpPr>
      <dsp:spPr>
        <a:xfrm>
          <a:off x="3364992" y="1149737"/>
          <a:ext cx="3785616" cy="364670"/>
        </a:xfrm>
        <a:prstGeom prst="roundRect">
          <a:avLst/>
        </a:prstGeom>
        <a:gradFill rotWithShape="0">
          <a:gsLst>
            <a:gs pos="0">
              <a:schemeClr val="accent2">
                <a:hueOff val="2876009"/>
                <a:satOff val="9394"/>
                <a:lumOff val="-8000"/>
                <a:alphaOff val="0"/>
                <a:satMod val="103000"/>
                <a:lumMod val="102000"/>
                <a:tint val="94000"/>
              </a:schemeClr>
            </a:gs>
            <a:gs pos="50000">
              <a:schemeClr val="accent2">
                <a:hueOff val="2876009"/>
                <a:satOff val="9394"/>
                <a:lumOff val="-8000"/>
                <a:alphaOff val="0"/>
                <a:satMod val="110000"/>
                <a:lumMod val="100000"/>
                <a:shade val="100000"/>
              </a:schemeClr>
            </a:gs>
            <a:gs pos="100000">
              <a:schemeClr val="accent2">
                <a:hueOff val="2876009"/>
                <a:satOff val="9394"/>
                <a:lumOff val="-800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MALAWI</a:t>
          </a:r>
        </a:p>
      </dsp:txBody>
      <dsp:txXfrm>
        <a:off x="3382794" y="1167539"/>
        <a:ext cx="3750012" cy="329066"/>
      </dsp:txXfrm>
    </dsp:sp>
    <dsp:sp modelId="{4757F18D-A87F-4F96-A3D8-CEE90B319614}">
      <dsp:nvSpPr>
        <dsp:cNvPr id="0" name=""/>
        <dsp:cNvSpPr/>
      </dsp:nvSpPr>
      <dsp:spPr>
        <a:xfrm>
          <a:off x="3364992" y="1532641"/>
          <a:ext cx="3785616" cy="364670"/>
        </a:xfrm>
        <a:prstGeom prst="roundRect">
          <a:avLst/>
        </a:prstGeom>
        <a:gradFill rotWithShape="0">
          <a:gsLst>
            <a:gs pos="0">
              <a:schemeClr val="accent2">
                <a:hueOff val="3834678"/>
                <a:satOff val="12525"/>
                <a:lumOff val="-10666"/>
                <a:alphaOff val="0"/>
                <a:satMod val="103000"/>
                <a:lumMod val="102000"/>
                <a:tint val="94000"/>
              </a:schemeClr>
            </a:gs>
            <a:gs pos="50000">
              <a:schemeClr val="accent2">
                <a:hueOff val="3834678"/>
                <a:satOff val="12525"/>
                <a:lumOff val="-10666"/>
                <a:alphaOff val="0"/>
                <a:satMod val="110000"/>
                <a:lumMod val="100000"/>
                <a:shade val="100000"/>
              </a:schemeClr>
            </a:gs>
            <a:gs pos="100000">
              <a:schemeClr val="accent2">
                <a:hueOff val="3834678"/>
                <a:satOff val="12525"/>
                <a:lumOff val="-1066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KENYA</a:t>
          </a:r>
        </a:p>
      </dsp:txBody>
      <dsp:txXfrm>
        <a:off x="3382794" y="1550443"/>
        <a:ext cx="3750012" cy="329066"/>
      </dsp:txXfrm>
    </dsp:sp>
    <dsp:sp modelId="{5BE8D624-EC45-48C9-A3AF-E9CAA83951F1}">
      <dsp:nvSpPr>
        <dsp:cNvPr id="0" name=""/>
        <dsp:cNvSpPr/>
      </dsp:nvSpPr>
      <dsp:spPr>
        <a:xfrm>
          <a:off x="3364992" y="1915546"/>
          <a:ext cx="3785616" cy="364670"/>
        </a:xfrm>
        <a:prstGeom prst="roundRect">
          <a:avLst/>
        </a:prstGeom>
        <a:gradFill rotWithShape="0">
          <a:gsLst>
            <a:gs pos="0">
              <a:schemeClr val="accent2">
                <a:hueOff val="4793348"/>
                <a:satOff val="15656"/>
                <a:lumOff val="-13333"/>
                <a:alphaOff val="0"/>
                <a:satMod val="103000"/>
                <a:lumMod val="102000"/>
                <a:tint val="94000"/>
              </a:schemeClr>
            </a:gs>
            <a:gs pos="50000">
              <a:schemeClr val="accent2">
                <a:hueOff val="4793348"/>
                <a:satOff val="15656"/>
                <a:lumOff val="-13333"/>
                <a:alphaOff val="0"/>
                <a:satMod val="110000"/>
                <a:lumMod val="100000"/>
                <a:shade val="100000"/>
              </a:schemeClr>
            </a:gs>
            <a:gs pos="100000">
              <a:schemeClr val="accent2">
                <a:hueOff val="4793348"/>
                <a:satOff val="15656"/>
                <a:lumOff val="-1333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UGANDA</a:t>
          </a:r>
        </a:p>
      </dsp:txBody>
      <dsp:txXfrm>
        <a:off x="3382794" y="1933348"/>
        <a:ext cx="3750012" cy="329066"/>
      </dsp:txXfrm>
    </dsp:sp>
    <dsp:sp modelId="{8D4448CC-772C-4063-A4DA-7348646EEF6D}">
      <dsp:nvSpPr>
        <dsp:cNvPr id="0" name=""/>
        <dsp:cNvSpPr/>
      </dsp:nvSpPr>
      <dsp:spPr>
        <a:xfrm>
          <a:off x="3364992" y="2298450"/>
          <a:ext cx="3785616" cy="364670"/>
        </a:xfrm>
        <a:prstGeom prst="roundRect">
          <a:avLst/>
        </a:prstGeom>
        <a:gradFill rotWithShape="0">
          <a:gsLst>
            <a:gs pos="0">
              <a:schemeClr val="accent2">
                <a:hueOff val="5752018"/>
                <a:satOff val="18788"/>
                <a:lumOff val="-16000"/>
                <a:alphaOff val="0"/>
                <a:satMod val="103000"/>
                <a:lumMod val="102000"/>
                <a:tint val="94000"/>
              </a:schemeClr>
            </a:gs>
            <a:gs pos="50000">
              <a:schemeClr val="accent2">
                <a:hueOff val="5752018"/>
                <a:satOff val="18788"/>
                <a:lumOff val="-16000"/>
                <a:alphaOff val="0"/>
                <a:satMod val="110000"/>
                <a:lumMod val="100000"/>
                <a:shade val="100000"/>
              </a:schemeClr>
            </a:gs>
            <a:gs pos="100000">
              <a:schemeClr val="accent2">
                <a:hueOff val="5752018"/>
                <a:satOff val="18788"/>
                <a:lumOff val="-1600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BURKINA FASO</a:t>
          </a:r>
        </a:p>
      </dsp:txBody>
      <dsp:txXfrm>
        <a:off x="3382794" y="2316252"/>
        <a:ext cx="3750012" cy="329066"/>
      </dsp:txXfrm>
    </dsp:sp>
    <dsp:sp modelId="{FEEEE793-0B0A-4A65-B1C8-4D6787200366}">
      <dsp:nvSpPr>
        <dsp:cNvPr id="0" name=""/>
        <dsp:cNvSpPr/>
      </dsp:nvSpPr>
      <dsp:spPr>
        <a:xfrm>
          <a:off x="3364992" y="2681354"/>
          <a:ext cx="3785616" cy="364670"/>
        </a:xfrm>
        <a:prstGeom prst="roundRect">
          <a:avLst/>
        </a:prstGeom>
        <a:gradFill rotWithShape="0">
          <a:gsLst>
            <a:gs pos="0">
              <a:schemeClr val="accent2">
                <a:hueOff val="6710687"/>
                <a:satOff val="21919"/>
                <a:lumOff val="-18666"/>
                <a:alphaOff val="0"/>
                <a:satMod val="103000"/>
                <a:lumMod val="102000"/>
                <a:tint val="94000"/>
              </a:schemeClr>
            </a:gs>
            <a:gs pos="50000">
              <a:schemeClr val="accent2">
                <a:hueOff val="6710687"/>
                <a:satOff val="21919"/>
                <a:lumOff val="-18666"/>
                <a:alphaOff val="0"/>
                <a:satMod val="110000"/>
                <a:lumMod val="100000"/>
                <a:shade val="100000"/>
              </a:schemeClr>
            </a:gs>
            <a:gs pos="100000">
              <a:schemeClr val="accent2">
                <a:hueOff val="6710687"/>
                <a:satOff val="21919"/>
                <a:lumOff val="-1866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IVORY COAST</a:t>
          </a:r>
        </a:p>
      </dsp:txBody>
      <dsp:txXfrm>
        <a:off x="3382794" y="2699156"/>
        <a:ext cx="3750012" cy="329066"/>
      </dsp:txXfrm>
    </dsp:sp>
    <dsp:sp modelId="{5E19519B-5ACD-48B3-85C7-C647C2C66AFB}">
      <dsp:nvSpPr>
        <dsp:cNvPr id="0" name=""/>
        <dsp:cNvSpPr/>
      </dsp:nvSpPr>
      <dsp:spPr>
        <a:xfrm>
          <a:off x="3364992" y="3064259"/>
          <a:ext cx="3785616" cy="364670"/>
        </a:xfrm>
        <a:prstGeom prst="roundRect">
          <a:avLst/>
        </a:prstGeom>
        <a:gradFill rotWithShape="0">
          <a:gsLst>
            <a:gs pos="0">
              <a:schemeClr val="accent2">
                <a:hueOff val="7669357"/>
                <a:satOff val="25050"/>
                <a:lumOff val="-21333"/>
                <a:alphaOff val="0"/>
                <a:satMod val="103000"/>
                <a:lumMod val="102000"/>
                <a:tint val="94000"/>
              </a:schemeClr>
            </a:gs>
            <a:gs pos="50000">
              <a:schemeClr val="accent2">
                <a:hueOff val="7669357"/>
                <a:satOff val="25050"/>
                <a:lumOff val="-21333"/>
                <a:alphaOff val="0"/>
                <a:satMod val="110000"/>
                <a:lumMod val="100000"/>
                <a:shade val="100000"/>
              </a:schemeClr>
            </a:gs>
            <a:gs pos="100000">
              <a:schemeClr val="accent2">
                <a:hueOff val="7669357"/>
                <a:satOff val="25050"/>
                <a:lumOff val="-2133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GUINEA BISSAU</a:t>
          </a:r>
        </a:p>
      </dsp:txBody>
      <dsp:txXfrm>
        <a:off x="3382794" y="3082061"/>
        <a:ext cx="3750012" cy="329066"/>
      </dsp:txXfrm>
    </dsp:sp>
    <dsp:sp modelId="{CDA053FA-2513-4E9B-8E00-41351925B862}">
      <dsp:nvSpPr>
        <dsp:cNvPr id="0" name=""/>
        <dsp:cNvSpPr/>
      </dsp:nvSpPr>
      <dsp:spPr>
        <a:xfrm>
          <a:off x="3364992" y="3447163"/>
          <a:ext cx="3785616" cy="364670"/>
        </a:xfrm>
        <a:prstGeom prst="roundRect">
          <a:avLst/>
        </a:prstGeom>
        <a:gradFill rotWithShape="0">
          <a:gsLst>
            <a:gs pos="0">
              <a:schemeClr val="accent2">
                <a:hueOff val="8628026"/>
                <a:satOff val="28182"/>
                <a:lumOff val="-23999"/>
                <a:alphaOff val="0"/>
                <a:satMod val="103000"/>
                <a:lumMod val="102000"/>
                <a:tint val="94000"/>
              </a:schemeClr>
            </a:gs>
            <a:gs pos="50000">
              <a:schemeClr val="accent2">
                <a:hueOff val="8628026"/>
                <a:satOff val="28182"/>
                <a:lumOff val="-23999"/>
                <a:alphaOff val="0"/>
                <a:satMod val="110000"/>
                <a:lumMod val="100000"/>
                <a:shade val="100000"/>
              </a:schemeClr>
            </a:gs>
            <a:gs pos="100000">
              <a:schemeClr val="accent2">
                <a:hueOff val="8628026"/>
                <a:satOff val="28182"/>
                <a:lumOff val="-239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RUSSIA</a:t>
          </a:r>
        </a:p>
      </dsp:txBody>
      <dsp:txXfrm>
        <a:off x="3382794" y="3464965"/>
        <a:ext cx="3750012" cy="329066"/>
      </dsp:txXfrm>
    </dsp:sp>
    <dsp:sp modelId="{CF6A288F-336E-42BA-BD5F-2183D30A3A87}">
      <dsp:nvSpPr>
        <dsp:cNvPr id="0" name=""/>
        <dsp:cNvSpPr/>
      </dsp:nvSpPr>
      <dsp:spPr>
        <a:xfrm>
          <a:off x="3364992" y="3830067"/>
          <a:ext cx="3785616" cy="364670"/>
        </a:xfrm>
        <a:prstGeom prst="roundRect">
          <a:avLst/>
        </a:prstGeom>
        <a:gradFill rotWithShape="0">
          <a:gsLst>
            <a:gs pos="0">
              <a:schemeClr val="accent2">
                <a:hueOff val="9586696"/>
                <a:satOff val="31313"/>
                <a:lumOff val="-26666"/>
                <a:alphaOff val="0"/>
                <a:satMod val="103000"/>
                <a:lumMod val="102000"/>
                <a:tint val="94000"/>
              </a:schemeClr>
            </a:gs>
            <a:gs pos="50000">
              <a:schemeClr val="accent2">
                <a:hueOff val="9586696"/>
                <a:satOff val="31313"/>
                <a:lumOff val="-26666"/>
                <a:alphaOff val="0"/>
                <a:satMod val="110000"/>
                <a:lumMod val="100000"/>
                <a:shade val="100000"/>
              </a:schemeClr>
            </a:gs>
            <a:gs pos="100000">
              <a:schemeClr val="accent2">
                <a:hueOff val="9586696"/>
                <a:satOff val="31313"/>
                <a:lumOff val="-2666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UAE</a:t>
          </a:r>
        </a:p>
      </dsp:txBody>
      <dsp:txXfrm>
        <a:off x="3382794" y="3847869"/>
        <a:ext cx="3750012" cy="3290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10/23/21</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62408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10/23/21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7300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10/23/21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3734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10/23/21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9592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10/23/21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4122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10/23/21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4932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10/23/21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2300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10/23/21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003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10/23/21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4847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10/23/21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315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10/23/21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490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10/23/21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49335912"/>
      </p:ext>
    </p:extLst>
  </p:cSld>
  <p:clrMap bg1="lt1" tx1="dk1" bg2="lt2" tx2="dk2" accent1="accent1" accent2="accent2" accent3="accent3" accent4="accent4" accent5="accent5" accent6="accent6" hlink="hlink" folHlink="folHlink"/>
  <p:sldLayoutIdLst>
    <p:sldLayoutId id="2147483790" r:id="rId1"/>
    <p:sldLayoutId id="2147483789" r:id="rId2"/>
    <p:sldLayoutId id="2147483788" r:id="rId3"/>
    <p:sldLayoutId id="2147483779" r:id="rId4"/>
    <p:sldLayoutId id="2147483780" r:id="rId5"/>
    <p:sldLayoutId id="2147483781" r:id="rId6"/>
    <p:sldLayoutId id="2147483786" r:id="rId7"/>
    <p:sldLayoutId id="2147483782" r:id="rId8"/>
    <p:sldLayoutId id="2147483783" r:id="rId9"/>
    <p:sldLayoutId id="2147483784" r:id="rId10"/>
    <p:sldLayoutId id="2147483785"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ok@praramb.co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sameinfo.i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file:///C:/Users/abhi_/Desktop/sesame%20seeds.xlsx!Sheet1!%5bsesame%20seeds.xlsx%5dSheet1%20Chart%201"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oleObject" Target="file:///C:/Users/abhi_/Desktop/sesame%20seeds.xlsx!Sheet2!%5bsesame%20seeds.xlsx%5dSheet2%20Chart%20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file:///C:/Users/abhi_/Desktop/sesame%20seeds.xlsx!Sheet2!R4C3:R14C4"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5" name="Rectangle 74">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F7A300-D039-471B-B389-C4898484EA47}"/>
              </a:ext>
            </a:extLst>
          </p:cNvPr>
          <p:cNvSpPr>
            <a:spLocks noGrp="1"/>
          </p:cNvSpPr>
          <p:nvPr>
            <p:ph type="ctrTitle"/>
          </p:nvPr>
        </p:nvSpPr>
        <p:spPr>
          <a:xfrm>
            <a:off x="7402801" y="960075"/>
            <a:ext cx="3776416" cy="2912691"/>
          </a:xfrm>
        </p:spPr>
        <p:txBody>
          <a:bodyPr anchor="b">
            <a:normAutofit/>
          </a:bodyPr>
          <a:lstStyle/>
          <a:p>
            <a:pPr algn="l">
              <a:lnSpc>
                <a:spcPct val="90000"/>
              </a:lnSpc>
            </a:pPr>
            <a:r>
              <a:rPr lang="en-US" sz="4100" dirty="0">
                <a:latin typeface="Times New Roman" panose="02020603050405020304" pitchFamily="18" charset="0"/>
                <a:cs typeface="Times New Roman" panose="02020603050405020304" pitchFamily="18" charset="0"/>
              </a:rPr>
              <a:t>Burkina Faso and Allied </a:t>
            </a:r>
            <a:r>
              <a:rPr lang="en-US" sz="4100" i="0" dirty="0">
                <a:effectLst/>
                <a:latin typeface="Times New Roman" panose="02020603050405020304" pitchFamily="18" charset="0"/>
                <a:cs typeface="Times New Roman" panose="02020603050405020304" pitchFamily="18" charset="0"/>
              </a:rPr>
              <a:t>Sesame Crop Outlook 2021</a:t>
            </a:r>
            <a:endParaRPr lang="en-AU" sz="41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736B89A-2643-4BB9-9CB6-3E4F1478178D}"/>
              </a:ext>
            </a:extLst>
          </p:cNvPr>
          <p:cNvSpPr>
            <a:spLocks noGrp="1"/>
          </p:cNvSpPr>
          <p:nvPr>
            <p:ph type="subTitle" idx="1"/>
          </p:nvPr>
        </p:nvSpPr>
        <p:spPr>
          <a:xfrm>
            <a:off x="7402801" y="4198609"/>
            <a:ext cx="4665374" cy="2054306"/>
          </a:xfrm>
        </p:spPr>
        <p:txBody>
          <a:bodyPr anchor="t">
            <a:normAutofit/>
          </a:bodyPr>
          <a:lstStyle/>
          <a:p>
            <a:pPr marL="0" indent="0" algn="l">
              <a:buNone/>
            </a:pPr>
            <a:r>
              <a:rPr lang="en-US" altLang="en-US" sz="2200" b="1" dirty="0">
                <a:solidFill>
                  <a:schemeClr val="tx2">
                    <a:alpha val="80000"/>
                  </a:schemeClr>
                </a:solidFill>
              </a:rPr>
              <a:t>By: ALOK BHARGAVA</a:t>
            </a:r>
          </a:p>
          <a:p>
            <a:pPr marL="0" indent="0" algn="l">
              <a:buNone/>
            </a:pPr>
            <a:r>
              <a:rPr lang="en-US" altLang="en-US" sz="2200" b="1" dirty="0">
                <a:solidFill>
                  <a:schemeClr val="tx2">
                    <a:alpha val="80000"/>
                  </a:schemeClr>
                </a:solidFill>
              </a:rPr>
              <a:t>PRARAMB AGRI TRADING DMCC DUBAI.</a:t>
            </a:r>
          </a:p>
          <a:p>
            <a:pPr marL="0" indent="0" algn="l">
              <a:buNone/>
            </a:pPr>
            <a:r>
              <a:rPr lang="en-US" altLang="en-US" sz="2200" b="1" dirty="0">
                <a:solidFill>
                  <a:schemeClr val="tx2">
                    <a:alpha val="80000"/>
                  </a:schemeClr>
                </a:solidFill>
                <a:hlinkClick r:id="rId3">
                  <a:extLst>
                    <a:ext uri="{A12FA001-AC4F-418D-AE19-62706E023703}">
                      <ahyp:hlinkClr xmlns:ahyp="http://schemas.microsoft.com/office/drawing/2018/hyperlinkcolor" val="tx"/>
                    </a:ext>
                  </a:extLst>
                </a:hlinkClick>
              </a:rPr>
              <a:t>alok@praramb.com</a:t>
            </a:r>
            <a:r>
              <a:rPr lang="en-US" altLang="en-US" sz="2200" b="1" dirty="0">
                <a:solidFill>
                  <a:schemeClr val="tx2">
                    <a:alpha val="80000"/>
                  </a:schemeClr>
                </a:solidFill>
              </a:rPr>
              <a:t> </a:t>
            </a:r>
          </a:p>
          <a:p>
            <a:pPr algn="l"/>
            <a:endParaRPr lang="en-AU" sz="2200" dirty="0">
              <a:solidFill>
                <a:schemeClr val="tx2">
                  <a:alpha val="80000"/>
                </a:schemeClr>
              </a:solidFill>
            </a:endParaRPr>
          </a:p>
        </p:txBody>
      </p:sp>
      <p:pic>
        <p:nvPicPr>
          <p:cNvPr id="3074" name="Picture 2" descr="Sesame Seed in Africa">
            <a:extLst>
              <a:ext uri="{FF2B5EF4-FFF2-40B4-BE49-F238E27FC236}">
                <a16:creationId xmlns:a16="http://schemas.microsoft.com/office/drawing/2014/main" id="{103A3E4C-6F17-463D-B2BF-13A8E94856C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3229" y="1321645"/>
            <a:ext cx="6402214" cy="42094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2D23966-38C8-4174-A569-5987E330D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06645" y="23095"/>
            <a:ext cx="1945143" cy="1411630"/>
          </a:xfrm>
          <a:prstGeom prst="rect">
            <a:avLst/>
          </a:prstGeom>
        </p:spPr>
      </p:pic>
    </p:spTree>
    <p:extLst>
      <p:ext uri="{BB962C8B-B14F-4D97-AF65-F5344CB8AC3E}">
        <p14:creationId xmlns:p14="http://schemas.microsoft.com/office/powerpoint/2010/main" val="173090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F56C15F7-62A4-FF43-A5E8-45825B96F5B9}"/>
              </a:ext>
            </a:extLst>
          </p:cNvPr>
          <p:cNvSpPr>
            <a:spLocks noGrp="1"/>
          </p:cNvSpPr>
          <p:nvPr>
            <p:ph type="title"/>
          </p:nvPr>
        </p:nvSpPr>
        <p:spPr>
          <a:xfrm>
            <a:off x="371476" y="559813"/>
            <a:ext cx="5100510" cy="2397324"/>
          </a:xfrm>
        </p:spPr>
        <p:txBody>
          <a:bodyPr>
            <a:normAutofit/>
          </a:bodyPr>
          <a:lstStyle/>
          <a:p>
            <a:r>
              <a:rPr lang="en-US" sz="4000" dirty="0">
                <a:solidFill>
                  <a:schemeClr val="tx2"/>
                </a:solidFill>
                <a:latin typeface="Calibri" panose="020F0502020204030204" pitchFamily="34" charset="0"/>
                <a:cs typeface="Calibri" panose="020F0502020204030204" pitchFamily="34" charset="0"/>
              </a:rPr>
              <a:t>Future Direction of 		      Market</a:t>
            </a:r>
            <a:endParaRPr lang="en-AE" sz="40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0FDC53B-7B4D-B340-A665-F85E9B89F983}"/>
              </a:ext>
            </a:extLst>
          </p:cNvPr>
          <p:cNvSpPr>
            <a:spLocks noGrp="1"/>
          </p:cNvSpPr>
          <p:nvPr>
            <p:ph idx="1"/>
          </p:nvPr>
        </p:nvSpPr>
        <p:spPr>
          <a:xfrm>
            <a:off x="838200" y="2562225"/>
            <a:ext cx="4633486" cy="3952875"/>
          </a:xfrm>
        </p:spPr>
        <p:txBody>
          <a:bodyPr>
            <a:normAutofit fontScale="70000" lnSpcReduction="20000"/>
          </a:bodyPr>
          <a:lstStyle/>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F</a:t>
            </a:r>
            <a:r>
              <a:rPr lang="en-AE" sz="3100" dirty="0">
                <a:solidFill>
                  <a:schemeClr val="tx2"/>
                </a:solidFill>
                <a:latin typeface="Calibri" panose="020F0502020204030204" pitchFamily="34" charset="0"/>
                <a:cs typeface="Calibri" panose="020F0502020204030204" pitchFamily="34" charset="0"/>
              </a:rPr>
              <a:t>uture depends on buying from China</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Logistics issue remain a major concern and can add fuel to market</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Currency fluctuation.</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Reduced buying power everywhere But Imports not much change.</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Origins are firm and adamant after Corona time.</a:t>
            </a:r>
          </a:p>
          <a:p>
            <a:pPr>
              <a:buClr>
                <a:schemeClr val="bg2"/>
              </a:buClr>
              <a:buFont typeface="Wingdings" panose="05000000000000000000" pitchFamily="2" charset="2"/>
              <a:buChar char="Ø"/>
            </a:pPr>
            <a:endParaRPr lang="en-US" sz="1800" dirty="0">
              <a:solidFill>
                <a:schemeClr val="tx2"/>
              </a:solidFill>
              <a:latin typeface="Calibri" panose="020F0502020204030204" pitchFamily="34" charset="0"/>
              <a:cs typeface="Calibri" panose="020F0502020204030204" pitchFamily="34" charset="0"/>
            </a:endParaRPr>
          </a:p>
          <a:p>
            <a:pPr marL="0" indent="0">
              <a:buNone/>
            </a:pPr>
            <a:endParaRPr lang="en-AE" sz="1800" dirty="0">
              <a:solidFill>
                <a:schemeClr val="tx2"/>
              </a:solidFill>
            </a:endParaRPr>
          </a:p>
        </p:txBody>
      </p:sp>
      <p:sp>
        <p:nvSpPr>
          <p:cNvPr id="13" name="Rectangle 12">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7AC96B1-BAA5-4334-A852-575B6CF8F5AF}"/>
              </a:ext>
            </a:extLst>
          </p:cNvPr>
          <p:cNvPicPr>
            <a:picLocks noChangeAspect="1"/>
          </p:cNvPicPr>
          <p:nvPr/>
        </p:nvPicPr>
        <p:blipFill rotWithShape="1">
          <a:blip r:embed="rId3"/>
          <a:srcRect r="2985"/>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pic>
        <p:nvPicPr>
          <p:cNvPr id="10" name="Picture 9">
            <a:extLst>
              <a:ext uri="{FF2B5EF4-FFF2-40B4-BE49-F238E27FC236}">
                <a16:creationId xmlns:a16="http://schemas.microsoft.com/office/drawing/2014/main" id="{9D0891C1-3CA0-41D2-8829-E34BD80B4D52}"/>
              </a:ext>
            </a:extLst>
          </p:cNvPr>
          <p:cNvPicPr>
            <a:picLocks noChangeAspect="1"/>
          </p:cNvPicPr>
          <p:nvPr/>
        </p:nvPicPr>
        <p:blipFill>
          <a:blip r:embed="rId4"/>
          <a:stretch>
            <a:fillRect/>
          </a:stretch>
        </p:blipFill>
        <p:spPr>
          <a:xfrm>
            <a:off x="10237201" y="63137"/>
            <a:ext cx="1892885" cy="799668"/>
          </a:xfrm>
          <a:prstGeom prst="rect">
            <a:avLst/>
          </a:prstGeom>
        </p:spPr>
      </p:pic>
    </p:spTree>
    <p:extLst>
      <p:ext uri="{BB962C8B-B14F-4D97-AF65-F5344CB8AC3E}">
        <p14:creationId xmlns:p14="http://schemas.microsoft.com/office/powerpoint/2010/main" val="134593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C5508C5-C224-4C54-86F4-04B1F354B7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4103" y="368301"/>
            <a:ext cx="3899297" cy="2599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AABEEB-1D86-4E4B-8ADF-627E2AD9314E}"/>
              </a:ext>
            </a:extLst>
          </p:cNvPr>
          <p:cNvSpPr txBox="1"/>
          <p:nvPr/>
        </p:nvSpPr>
        <p:spPr>
          <a:xfrm>
            <a:off x="523875" y="3810000"/>
            <a:ext cx="11306175" cy="1200329"/>
          </a:xfrm>
          <a:prstGeom prst="rect">
            <a:avLst/>
          </a:prstGeom>
          <a:noFill/>
        </p:spPr>
        <p:txBody>
          <a:bodyPr wrap="square" rtlCol="0">
            <a:spAutoFit/>
          </a:bodyPr>
          <a:lstStyle/>
          <a:p>
            <a:r>
              <a:rPr lang="en-US" altLang="en-US"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The contents of this presentation is based on information received from trade, unorganized sources, understanding and interpretation. It only represent observation and personal opinion and does not constitute for any business decision or to challenge any information or opinion.</a:t>
            </a:r>
          </a:p>
          <a:p>
            <a:endParaRPr lang="en-AU" dirty="0"/>
          </a:p>
        </p:txBody>
      </p:sp>
    </p:spTree>
    <p:extLst>
      <p:ext uri="{BB962C8B-B14F-4D97-AF65-F5344CB8AC3E}">
        <p14:creationId xmlns:p14="http://schemas.microsoft.com/office/powerpoint/2010/main" val="2517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89907FF5-D835-4C4A-9993-637B088C104D}"/>
              </a:ext>
            </a:extLst>
          </p:cNvPr>
          <p:cNvGraphicFramePr>
            <a:graphicFrameLocks noGrp="1"/>
          </p:cNvGraphicFramePr>
          <p:nvPr>
            <p:ph idx="1"/>
            <p:extLst>
              <p:ext uri="{D42A27DB-BD31-4B8C-83A1-F6EECF244321}">
                <p14:modId xmlns:p14="http://schemas.microsoft.com/office/powerpoint/2010/main" val="2937999059"/>
              </p:ext>
            </p:extLst>
          </p:nvPr>
        </p:nvGraphicFramePr>
        <p:xfrm>
          <a:off x="4131815" y="1256992"/>
          <a:ext cx="10515600"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8E95CB4-7BB4-4580-A644-10C18F17FF6B}"/>
              </a:ext>
            </a:extLst>
          </p:cNvPr>
          <p:cNvSpPr txBox="1"/>
          <p:nvPr/>
        </p:nvSpPr>
        <p:spPr>
          <a:xfrm>
            <a:off x="7765184" y="539234"/>
            <a:ext cx="7324436" cy="369332"/>
          </a:xfrm>
          <a:prstGeom prst="rect">
            <a:avLst/>
          </a:prstGeom>
          <a:noFill/>
        </p:spPr>
        <p:txBody>
          <a:bodyPr wrap="square">
            <a:spAutoFit/>
          </a:bodyPr>
          <a:lstStyle/>
          <a:p>
            <a:r>
              <a:rPr lang="en-GB" b="1" i="1">
                <a:solidFill>
                  <a:schemeClr val="bg1"/>
                </a:solidFill>
                <a:effectLst>
                  <a:outerShdw blurRad="38100" dist="38100" dir="2700000" algn="tl">
                    <a:srgbClr val="000000">
                      <a:alpha val="43137"/>
                    </a:srgbClr>
                  </a:outerShdw>
                </a:effectLst>
              </a:rPr>
              <a:t>PRARAMB NETWORK</a:t>
            </a:r>
            <a:endParaRPr lang="en-AU" dirty="0"/>
          </a:p>
        </p:txBody>
      </p:sp>
      <p:pic>
        <p:nvPicPr>
          <p:cNvPr id="8" name="Picture 7">
            <a:extLst>
              <a:ext uri="{FF2B5EF4-FFF2-40B4-BE49-F238E27FC236}">
                <a16:creationId xmlns:a16="http://schemas.microsoft.com/office/drawing/2014/main" id="{1DE43601-DC2D-41C4-8F16-CCBD11E4CCD7}"/>
              </a:ext>
            </a:extLst>
          </p:cNvPr>
          <p:cNvPicPr>
            <a:picLocks noChangeAspect="1"/>
          </p:cNvPicPr>
          <p:nvPr/>
        </p:nvPicPr>
        <p:blipFill>
          <a:blip r:embed="rId7"/>
          <a:stretch>
            <a:fillRect/>
          </a:stretch>
        </p:blipFill>
        <p:spPr>
          <a:xfrm>
            <a:off x="1043964" y="1365084"/>
            <a:ext cx="2217934" cy="936988"/>
          </a:xfrm>
          <a:prstGeom prst="rect">
            <a:avLst/>
          </a:prstGeom>
        </p:spPr>
      </p:pic>
      <p:pic>
        <p:nvPicPr>
          <p:cNvPr id="10" name="Picture 9" descr="A picture containing indoor, wall&#10;&#10;Description automatically generated">
            <a:extLst>
              <a:ext uri="{FF2B5EF4-FFF2-40B4-BE49-F238E27FC236}">
                <a16:creationId xmlns:a16="http://schemas.microsoft.com/office/drawing/2014/main" id="{6E75001D-9C0D-4FD3-848F-717C5844DE79}"/>
              </a:ext>
            </a:extLst>
          </p:cNvPr>
          <p:cNvPicPr>
            <a:picLocks noChangeAspect="1"/>
          </p:cNvPicPr>
          <p:nvPr/>
        </p:nvPicPr>
        <p:blipFill rotWithShape="1">
          <a:blip r:embed="rId8">
            <a:extLst>
              <a:ext uri="{28A0092B-C50C-407E-A947-70E740481C1C}">
                <a14:useLocalDpi xmlns:a14="http://schemas.microsoft.com/office/drawing/2010/main" val="0"/>
              </a:ext>
            </a:extLst>
          </a:blip>
          <a:srcRect l="29253" t="3758" r="32214" b="15456"/>
          <a:stretch/>
        </p:blipFill>
        <p:spPr>
          <a:xfrm>
            <a:off x="1342869" y="2521147"/>
            <a:ext cx="1217310" cy="3612953"/>
          </a:xfrm>
          <a:prstGeom prst="rect">
            <a:avLst/>
          </a:prstGeom>
        </p:spPr>
      </p:pic>
      <p:sp>
        <p:nvSpPr>
          <p:cNvPr id="12" name="TextBox 11">
            <a:extLst>
              <a:ext uri="{FF2B5EF4-FFF2-40B4-BE49-F238E27FC236}">
                <a16:creationId xmlns:a16="http://schemas.microsoft.com/office/drawing/2014/main" id="{12F8BA5B-2D0C-4F12-8F06-A98CCB4EBCAB}"/>
              </a:ext>
            </a:extLst>
          </p:cNvPr>
          <p:cNvSpPr txBox="1"/>
          <p:nvPr/>
        </p:nvSpPr>
        <p:spPr>
          <a:xfrm>
            <a:off x="2560179" y="3743097"/>
            <a:ext cx="2723021" cy="653411"/>
          </a:xfrm>
          <a:prstGeom prst="rect">
            <a:avLst/>
          </a:prstGeom>
          <a:noFill/>
        </p:spPr>
        <p:txBody>
          <a:bodyPr wrap="square">
            <a:spAutoFit/>
          </a:bodyPr>
          <a:lstStyle/>
          <a:p>
            <a:r>
              <a:rPr lang="en-GB" sz="1800" b="1" i="1" dirty="0">
                <a:solidFill>
                  <a:schemeClr val="bg1"/>
                </a:solidFill>
              </a:rPr>
              <a:t>Emerging Re-Exporter of the year 2018</a:t>
            </a:r>
          </a:p>
        </p:txBody>
      </p:sp>
    </p:spTree>
    <p:extLst>
      <p:ext uri="{BB962C8B-B14F-4D97-AF65-F5344CB8AC3E}">
        <p14:creationId xmlns:p14="http://schemas.microsoft.com/office/powerpoint/2010/main" val="97321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6" name="Rectangle 13">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15">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17">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2" descr="Previous Next - Thank You Slide Png Transparent PNG - 1213x566 - Free  Download on NicePNG">
            <a:extLst>
              <a:ext uri="{FF2B5EF4-FFF2-40B4-BE49-F238E27FC236}">
                <a16:creationId xmlns:a16="http://schemas.microsoft.com/office/drawing/2014/main" id="{6AC16437-5BA0-4A44-AFEC-168119734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7" r="-1" b="-1"/>
          <a:stretch/>
        </p:blipFill>
        <p:spPr bwMode="auto">
          <a:xfrm>
            <a:off x="381000" y="304800"/>
            <a:ext cx="11365006" cy="6096000"/>
          </a:xfrm>
          <a:prstGeom prst="rect">
            <a:avLst/>
          </a:prstGeom>
          <a:noFill/>
          <a:extLst>
            <a:ext uri="{909E8E84-426E-40DD-AFC4-6F175D3DCCD1}">
              <a14:hiddenFill xmlns:a14="http://schemas.microsoft.com/office/drawing/2010/main">
                <a:solidFill>
                  <a:srgbClr val="FFFFFF"/>
                </a:solidFill>
              </a14:hiddenFill>
            </a:ext>
          </a:extLst>
        </p:spPr>
      </p:pic>
      <p:sp>
        <p:nvSpPr>
          <p:cNvPr id="29" name="Frame 19">
            <a:extLst>
              <a:ext uri="{FF2B5EF4-FFF2-40B4-BE49-F238E27FC236}">
                <a16:creationId xmlns:a16="http://schemas.microsoft.com/office/drawing/2014/main" id="{14719C7A-7103-4EF2-85F1-DE9CAE528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5494"/>
          </a:xfrm>
          <a:prstGeom prst="frame">
            <a:avLst>
              <a:gd name="adj1" fmla="val 792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1">
            <a:extLst>
              <a:ext uri="{FF2B5EF4-FFF2-40B4-BE49-F238E27FC236}">
                <a16:creationId xmlns:a16="http://schemas.microsoft.com/office/drawing/2014/main" id="{59C4A457-993E-4426-870D-BF0605010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5494"/>
          </a:xfrm>
          <a:prstGeom prst="frame">
            <a:avLst>
              <a:gd name="adj1" fmla="val 7876"/>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29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1">
            <a:extLst>
              <a:ext uri="{FF2B5EF4-FFF2-40B4-BE49-F238E27FC236}">
                <a16:creationId xmlns:a16="http://schemas.microsoft.com/office/drawing/2014/main" id="{1FB7DD83-8C23-4292-86EE-35D1060B0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3">
            <a:extLst>
              <a:ext uri="{FF2B5EF4-FFF2-40B4-BE49-F238E27FC236}">
                <a16:creationId xmlns:a16="http://schemas.microsoft.com/office/drawing/2014/main" id="{03790C9A-0991-401B-895E-E99FA71CB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B9FBB2-8B14-4734-8EAE-2BA9A9E7B306}"/>
              </a:ext>
            </a:extLst>
          </p:cNvPr>
          <p:cNvSpPr>
            <a:spLocks noGrp="1"/>
          </p:cNvSpPr>
          <p:nvPr>
            <p:ph type="title"/>
          </p:nvPr>
        </p:nvSpPr>
        <p:spPr>
          <a:xfrm>
            <a:off x="1198181" y="726066"/>
            <a:ext cx="4795282" cy="5018227"/>
          </a:xfrm>
        </p:spPr>
        <p:txBody>
          <a:bodyPr anchor="ctr">
            <a:normAutofit/>
          </a:bodyPr>
          <a:lstStyle/>
          <a:p>
            <a:r>
              <a:rPr lang="en-US" sz="3600" dirty="0">
                <a:latin typeface="Times New Roman" panose="02020603050405020304" pitchFamily="18" charset="0"/>
                <a:cs typeface="Times New Roman" panose="02020603050405020304" pitchFamily="18" charset="0"/>
              </a:rPr>
              <a:t>Burkina Faso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and  Allied </a:t>
            </a:r>
            <a:r>
              <a:rPr lang="en-US" sz="3600" i="0" dirty="0">
                <a:effectLst/>
                <a:latin typeface="Times New Roman" panose="02020603050405020304" pitchFamily="18" charset="0"/>
                <a:cs typeface="Times New Roman" panose="02020603050405020304" pitchFamily="18" charset="0"/>
              </a:rPr>
              <a:t>Sesame 	        Crop Outlook 				2021</a:t>
            </a:r>
            <a:endParaRPr lang="en-AU"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3C65E8-0B6B-47C1-9817-9CD7C43C0B90}"/>
              </a:ext>
            </a:extLst>
          </p:cNvPr>
          <p:cNvSpPr>
            <a:spLocks noGrp="1"/>
          </p:cNvSpPr>
          <p:nvPr>
            <p:ph idx="1"/>
          </p:nvPr>
        </p:nvSpPr>
        <p:spPr>
          <a:xfrm>
            <a:off x="6195372" y="726538"/>
            <a:ext cx="4977905" cy="5017076"/>
          </a:xfrm>
        </p:spPr>
        <p:txBody>
          <a:bodyPr anchor="ctr">
            <a:normAutofit/>
          </a:bodyPr>
          <a:lstStyle/>
          <a:p>
            <a:pPr>
              <a:buClrTx/>
              <a:buFont typeface="Wingdings" panose="05000000000000000000" pitchFamily="2" charset="2"/>
              <a:buChar char="Ø"/>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At the onset, I would like to congratulate </a:t>
            </a:r>
            <a:r>
              <a:rPr lang="en-AU" sz="2400" b="0" i="0" dirty="0">
                <a:effectLst/>
                <a:latin typeface="Arial" panose="020B0604020202020204" pitchFamily="34" charset="0"/>
                <a:hlinkClick r:id="rId3">
                  <a:extLst>
                    <a:ext uri="{A12FA001-AC4F-418D-AE19-62706E023703}">
                      <ahyp:hlinkClr xmlns:ahyp="http://schemas.microsoft.com/office/drawing/2018/hyperlinkcolor" val="tx"/>
                    </a:ext>
                  </a:extLst>
                </a:hlinkClick>
              </a:rPr>
              <a:t>sesameinfo.in</a:t>
            </a: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 and Office bearers for organizing the conference in virtual mode</a:t>
            </a:r>
          </a:p>
          <a:p>
            <a:pPr>
              <a:buClrTx/>
              <a:buFont typeface="Wingdings" panose="05000000000000000000" pitchFamily="2" charset="2"/>
              <a:buChar char="Ø"/>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I sincerely wish all the members all the best for the new season</a:t>
            </a:r>
          </a:p>
          <a:p>
            <a:pPr>
              <a:buClr>
                <a:srgbClr val="0000CC"/>
              </a:buClr>
              <a:buFont typeface="Wingdings" panose="05000000000000000000" pitchFamily="2" charset="2"/>
              <a:buChar char="§"/>
            </a:pPr>
            <a:endParaRPr lang="en-US" altLang="en-US" sz="1800" b="1"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5" name="Picture 4">
            <a:extLst>
              <a:ext uri="{FF2B5EF4-FFF2-40B4-BE49-F238E27FC236}">
                <a16:creationId xmlns:a16="http://schemas.microsoft.com/office/drawing/2014/main" id="{EA153447-A44B-45C9-AF5C-593622C2842E}"/>
              </a:ext>
            </a:extLst>
          </p:cNvPr>
          <p:cNvPicPr>
            <a:picLocks noChangeAspect="1"/>
          </p:cNvPicPr>
          <p:nvPr/>
        </p:nvPicPr>
        <p:blipFill>
          <a:blip r:embed="rId4"/>
          <a:stretch>
            <a:fillRect/>
          </a:stretch>
        </p:blipFill>
        <p:spPr>
          <a:xfrm>
            <a:off x="10028877" y="91158"/>
            <a:ext cx="2083875" cy="880353"/>
          </a:xfrm>
          <a:prstGeom prst="rect">
            <a:avLst/>
          </a:prstGeom>
        </p:spPr>
      </p:pic>
    </p:spTree>
    <p:extLst>
      <p:ext uri="{BB962C8B-B14F-4D97-AF65-F5344CB8AC3E}">
        <p14:creationId xmlns:p14="http://schemas.microsoft.com/office/powerpoint/2010/main" val="216053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AF3A6C-1F53-451E-B934-33248D6BC99A}"/>
              </a:ext>
            </a:extLst>
          </p:cNvPr>
          <p:cNvSpPr>
            <a:spLocks noGrp="1"/>
          </p:cNvSpPr>
          <p:nvPr>
            <p:ph type="title"/>
          </p:nvPr>
        </p:nvSpPr>
        <p:spPr>
          <a:xfrm>
            <a:off x="838200" y="381000"/>
            <a:ext cx="10003218" cy="1600124"/>
          </a:xfrm>
        </p:spPr>
        <p:txBody>
          <a:bodyPr>
            <a:normAutofit/>
          </a:bodyPr>
          <a:lstStyle/>
          <a:p>
            <a:r>
              <a:rPr lang="en-US" b="1" i="1">
                <a:effectLst>
                  <a:outerShdw blurRad="38100" dist="38100" dir="2700000" algn="tl">
                    <a:srgbClr val="C0C0C0"/>
                  </a:outerShdw>
                </a:effectLst>
                <a:ea typeface="ＭＳ Ｐゴシック" pitchFamily="-103" charset="-128"/>
              </a:rPr>
              <a:t>					</a:t>
            </a:r>
            <a:r>
              <a:rPr lang="en-US" b="1" i="1">
                <a:latin typeface="Calibri" panose="020F0502020204030204" pitchFamily="34" charset="0"/>
                <a:ea typeface="ＭＳ Ｐゴシック" pitchFamily="-103" charset="-128"/>
                <a:cs typeface="Calibri" panose="020F0502020204030204" pitchFamily="34" charset="0"/>
              </a:rPr>
              <a:t>Scope</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094822A-C54A-4AB5-AA77-67A9F9D06327}"/>
              </a:ext>
            </a:extLst>
          </p:cNvPr>
          <p:cNvSpPr>
            <a:spLocks noGrp="1"/>
          </p:cNvSpPr>
          <p:nvPr>
            <p:ph idx="1"/>
          </p:nvPr>
        </p:nvSpPr>
        <p:spPr>
          <a:xfrm>
            <a:off x="838200" y="2362124"/>
            <a:ext cx="4800600" cy="3936062"/>
          </a:xfrm>
        </p:spPr>
        <p:txBody>
          <a:bodyPr anchor="ctr">
            <a:normAutofit fontScale="70000" lnSpcReduction="20000"/>
          </a:bodyPr>
          <a:lstStyle/>
          <a:p>
            <a:pPr>
              <a:lnSpc>
                <a:spcPct val="100000"/>
              </a:lnSpc>
              <a:buClrTx/>
              <a:buFont typeface="Wingdings" panose="05000000000000000000" pitchFamily="2" charset="2"/>
              <a:buChar char="Ø"/>
            </a:pPr>
            <a:endParaRPr lang="en-US" altLang="en-US" sz="1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Ø"/>
            </a:pPr>
            <a:endParaRPr lang="en-US" altLang="en-US" sz="1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Glance of 2021</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West African Sesame Seed producing countries</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Overall view of Burkina Faso and Allied supply position</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Current Trends &amp; Carry over Situation</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Future Scenario</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Disclaimer</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Vote of Thanks</a:t>
            </a:r>
          </a:p>
          <a:p>
            <a:pPr>
              <a:lnSpc>
                <a:spcPct val="100000"/>
              </a:lnSpc>
              <a:buClrTx/>
              <a:buFont typeface="Wingdings" panose="05000000000000000000" pitchFamily="2" charset="2"/>
              <a:buChar char="§"/>
            </a:pPr>
            <a:endParaRPr lang="en-US" altLang="en-US" sz="1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
            </a:pPr>
            <a:endParaRPr lang="en-AU" sz="1100" dirty="0">
              <a:solidFill>
                <a:schemeClr val="tx1"/>
              </a:solidFill>
            </a:endParaRPr>
          </a:p>
        </p:txBody>
      </p:sp>
      <p:pic>
        <p:nvPicPr>
          <p:cNvPr id="5" name="Picture 4">
            <a:extLst>
              <a:ext uri="{FF2B5EF4-FFF2-40B4-BE49-F238E27FC236}">
                <a16:creationId xmlns:a16="http://schemas.microsoft.com/office/drawing/2014/main" id="{DCCFF5FE-7FD3-4E0F-A043-BDBFC68FF124}"/>
              </a:ext>
            </a:extLst>
          </p:cNvPr>
          <p:cNvPicPr>
            <a:picLocks noChangeAspect="1"/>
          </p:cNvPicPr>
          <p:nvPr/>
        </p:nvPicPr>
        <p:blipFill>
          <a:blip r:embed="rId3"/>
          <a:stretch>
            <a:fillRect/>
          </a:stretch>
        </p:blipFill>
        <p:spPr>
          <a:xfrm>
            <a:off x="5996628" y="3341892"/>
            <a:ext cx="5585772" cy="2359764"/>
          </a:xfrm>
          <a:prstGeom prst="rect">
            <a:avLst/>
          </a:prstGeom>
        </p:spPr>
      </p:pic>
    </p:spTree>
    <p:extLst>
      <p:ext uri="{BB962C8B-B14F-4D97-AF65-F5344CB8AC3E}">
        <p14:creationId xmlns:p14="http://schemas.microsoft.com/office/powerpoint/2010/main" val="40859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6FF0-6C69-467B-ADDE-F25152D08000}"/>
              </a:ext>
            </a:extLst>
          </p:cNvPr>
          <p:cNvSpPr>
            <a:spLocks noGrp="1"/>
          </p:cNvSpPr>
          <p:nvPr>
            <p:ph type="title"/>
          </p:nvPr>
        </p:nvSpPr>
        <p:spPr/>
        <p:txBody>
          <a:bodyPr/>
          <a:lstStyle/>
          <a:p>
            <a:r>
              <a:rPr lang="en-US" b="1" dirty="0">
                <a:latin typeface="Calibri" panose="020F0502020204030204" pitchFamily="34" charset="0"/>
                <a:ea typeface="ＭＳ Ｐゴシック" pitchFamily="-103" charset="-128"/>
                <a:cs typeface="Calibri" panose="020F0502020204030204" pitchFamily="34" charset="0"/>
              </a:rPr>
              <a:t>	    </a:t>
            </a:r>
            <a:r>
              <a:rPr lang="en-US" dirty="0">
                <a:latin typeface="Calibri" panose="020F0502020204030204" pitchFamily="34" charset="0"/>
                <a:ea typeface="ＭＳ Ｐゴシック" pitchFamily="-103" charset="-128"/>
                <a:cs typeface="Calibri" panose="020F0502020204030204" pitchFamily="34" charset="0"/>
              </a:rPr>
              <a:t>West </a:t>
            </a:r>
            <a:r>
              <a:rPr lang="en-US" b="1" dirty="0">
                <a:latin typeface="Calibri" panose="020F0502020204030204" pitchFamily="34" charset="0"/>
                <a:ea typeface="ＭＳ Ｐゴシック" pitchFamily="-103" charset="-128"/>
                <a:cs typeface="Calibri" panose="020F0502020204030204" pitchFamily="34" charset="0"/>
              </a:rPr>
              <a:t>Africa Producing Countries</a:t>
            </a:r>
            <a:endParaRPr lang="en-AU"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01A4E5D-716F-41B2-A378-159370604473}"/>
              </a:ext>
            </a:extLst>
          </p:cNvPr>
          <p:cNvPicPr>
            <a:picLocks noChangeAspect="1"/>
          </p:cNvPicPr>
          <p:nvPr/>
        </p:nvPicPr>
        <p:blipFill>
          <a:blip r:embed="rId2"/>
          <a:stretch>
            <a:fillRect/>
          </a:stretch>
        </p:blipFill>
        <p:spPr>
          <a:xfrm>
            <a:off x="9844775" y="63137"/>
            <a:ext cx="2217934" cy="936988"/>
          </a:xfrm>
          <a:prstGeom prst="rect">
            <a:avLst/>
          </a:prstGeom>
        </p:spPr>
      </p:pic>
      <p:graphicFrame>
        <p:nvGraphicFramePr>
          <p:cNvPr id="8" name="Table 8">
            <a:extLst>
              <a:ext uri="{FF2B5EF4-FFF2-40B4-BE49-F238E27FC236}">
                <a16:creationId xmlns:a16="http://schemas.microsoft.com/office/drawing/2014/main" id="{15BB506B-DBF6-4868-BE10-B11D58E21614}"/>
              </a:ext>
            </a:extLst>
          </p:cNvPr>
          <p:cNvGraphicFramePr>
            <a:graphicFrameLocks noGrp="1"/>
          </p:cNvGraphicFramePr>
          <p:nvPr>
            <p:extLst>
              <p:ext uri="{D42A27DB-BD31-4B8C-83A1-F6EECF244321}">
                <p14:modId xmlns:p14="http://schemas.microsoft.com/office/powerpoint/2010/main" val="2094899327"/>
              </p:ext>
            </p:extLst>
          </p:nvPr>
        </p:nvGraphicFramePr>
        <p:xfrm>
          <a:off x="3316941" y="1993944"/>
          <a:ext cx="5405718" cy="3286269"/>
        </p:xfrm>
        <a:graphic>
          <a:graphicData uri="http://schemas.openxmlformats.org/drawingml/2006/table">
            <a:tbl>
              <a:tblPr firstRow="1" bandRow="1">
                <a:tableStyleId>{5C22544A-7EE6-4342-B048-85BDC9FD1C3A}</a:tableStyleId>
              </a:tblPr>
              <a:tblGrid>
                <a:gridCol w="5405718">
                  <a:extLst>
                    <a:ext uri="{9D8B030D-6E8A-4147-A177-3AD203B41FA5}">
                      <a16:colId xmlns:a16="http://schemas.microsoft.com/office/drawing/2014/main" val="2645317134"/>
                    </a:ext>
                  </a:extLst>
                </a:gridCol>
              </a:tblGrid>
              <a:tr h="469467">
                <a:tc>
                  <a:txBody>
                    <a:bodyPr/>
                    <a:lstStyle/>
                    <a:p>
                      <a:pPr algn="ctr"/>
                      <a:r>
                        <a:rPr lang="en-AU" sz="2200" dirty="0">
                          <a:latin typeface="Calibri" panose="020F0502020204030204" pitchFamily="34" charset="0"/>
                          <a:cs typeface="Calibri" panose="020F0502020204030204" pitchFamily="34" charset="0"/>
                        </a:rPr>
                        <a:t>WEST AFRICA</a:t>
                      </a:r>
                    </a:p>
                  </a:txBody>
                  <a:tcPr/>
                </a:tc>
                <a:extLst>
                  <a:ext uri="{0D108BD9-81ED-4DB2-BD59-A6C34878D82A}">
                    <a16:rowId xmlns:a16="http://schemas.microsoft.com/office/drawing/2014/main" val="4157322262"/>
                  </a:ext>
                </a:extLst>
              </a:tr>
              <a:tr h="469467">
                <a:tc>
                  <a:txBody>
                    <a:bodyPr/>
                    <a:lstStyle/>
                    <a:p>
                      <a:pPr algn="ctr"/>
                      <a:r>
                        <a:rPr lang="en-AU" sz="2200" dirty="0">
                          <a:latin typeface="Calibri" panose="020F0502020204030204" pitchFamily="34" charset="0"/>
                          <a:cs typeface="Calibri" panose="020F0502020204030204" pitchFamily="34" charset="0"/>
                        </a:rPr>
                        <a:t>NIGERIA</a:t>
                      </a:r>
                    </a:p>
                  </a:txBody>
                  <a:tcPr/>
                </a:tc>
                <a:extLst>
                  <a:ext uri="{0D108BD9-81ED-4DB2-BD59-A6C34878D82A}">
                    <a16:rowId xmlns:a16="http://schemas.microsoft.com/office/drawing/2014/main" val="1241721803"/>
                  </a:ext>
                </a:extLst>
              </a:tr>
              <a:tr h="469467">
                <a:tc>
                  <a:txBody>
                    <a:bodyPr/>
                    <a:lstStyle/>
                    <a:p>
                      <a:pPr algn="ctr"/>
                      <a:r>
                        <a:rPr lang="en-AU" sz="2200" dirty="0">
                          <a:latin typeface="Calibri" panose="020F0502020204030204" pitchFamily="34" charset="0"/>
                          <a:cs typeface="Calibri" panose="020F0502020204030204" pitchFamily="34" charset="0"/>
                        </a:rPr>
                        <a:t>NIGER</a:t>
                      </a:r>
                    </a:p>
                  </a:txBody>
                  <a:tcPr/>
                </a:tc>
                <a:extLst>
                  <a:ext uri="{0D108BD9-81ED-4DB2-BD59-A6C34878D82A}">
                    <a16:rowId xmlns:a16="http://schemas.microsoft.com/office/drawing/2014/main" val="3100061702"/>
                  </a:ext>
                </a:extLst>
              </a:tr>
              <a:tr h="469467">
                <a:tc>
                  <a:txBody>
                    <a:bodyPr/>
                    <a:lstStyle/>
                    <a:p>
                      <a:pPr algn="ctr"/>
                      <a:r>
                        <a:rPr lang="en-AU" sz="2200" dirty="0">
                          <a:latin typeface="Calibri" panose="020F0502020204030204" pitchFamily="34" charset="0"/>
                          <a:cs typeface="Calibri" panose="020F0502020204030204" pitchFamily="34" charset="0"/>
                        </a:rPr>
                        <a:t>MALI</a:t>
                      </a:r>
                    </a:p>
                  </a:txBody>
                  <a:tcPr/>
                </a:tc>
                <a:extLst>
                  <a:ext uri="{0D108BD9-81ED-4DB2-BD59-A6C34878D82A}">
                    <a16:rowId xmlns:a16="http://schemas.microsoft.com/office/drawing/2014/main" val="626033941"/>
                  </a:ext>
                </a:extLst>
              </a:tr>
              <a:tr h="469467">
                <a:tc>
                  <a:txBody>
                    <a:bodyPr/>
                    <a:lstStyle/>
                    <a:p>
                      <a:pPr algn="ctr"/>
                      <a:r>
                        <a:rPr lang="en-AU" sz="2200" dirty="0">
                          <a:latin typeface="Calibri" panose="020F0502020204030204" pitchFamily="34" charset="0"/>
                          <a:cs typeface="Calibri" panose="020F0502020204030204" pitchFamily="34" charset="0"/>
                        </a:rPr>
                        <a:t>BURKINA FASO</a:t>
                      </a:r>
                    </a:p>
                  </a:txBody>
                  <a:tcPr/>
                </a:tc>
                <a:extLst>
                  <a:ext uri="{0D108BD9-81ED-4DB2-BD59-A6C34878D82A}">
                    <a16:rowId xmlns:a16="http://schemas.microsoft.com/office/drawing/2014/main" val="2214228857"/>
                  </a:ext>
                </a:extLst>
              </a:tr>
              <a:tr h="469467">
                <a:tc>
                  <a:txBody>
                    <a:bodyPr/>
                    <a:lstStyle/>
                    <a:p>
                      <a:pPr algn="ctr"/>
                      <a:r>
                        <a:rPr lang="en-AU" sz="2200" dirty="0">
                          <a:latin typeface="Calibri" panose="020F0502020204030204" pitchFamily="34" charset="0"/>
                          <a:cs typeface="Calibri" panose="020F0502020204030204" pitchFamily="34" charset="0"/>
                        </a:rPr>
                        <a:t>TOGO</a:t>
                      </a:r>
                    </a:p>
                  </a:txBody>
                  <a:tcPr/>
                </a:tc>
                <a:extLst>
                  <a:ext uri="{0D108BD9-81ED-4DB2-BD59-A6C34878D82A}">
                    <a16:rowId xmlns:a16="http://schemas.microsoft.com/office/drawing/2014/main" val="2282797241"/>
                  </a:ext>
                </a:extLst>
              </a:tr>
              <a:tr h="469467">
                <a:tc>
                  <a:txBody>
                    <a:bodyPr/>
                    <a:lstStyle/>
                    <a:p>
                      <a:pPr algn="ctr"/>
                      <a:r>
                        <a:rPr lang="en-AU" sz="2200" dirty="0">
                          <a:latin typeface="Calibri" panose="020F0502020204030204" pitchFamily="34" charset="0"/>
                          <a:cs typeface="Calibri" panose="020F0502020204030204" pitchFamily="34" charset="0"/>
                        </a:rPr>
                        <a:t>SENEGAL/GUINEA BISSUA</a:t>
                      </a:r>
                    </a:p>
                  </a:txBody>
                  <a:tcPr/>
                </a:tc>
                <a:extLst>
                  <a:ext uri="{0D108BD9-81ED-4DB2-BD59-A6C34878D82A}">
                    <a16:rowId xmlns:a16="http://schemas.microsoft.com/office/drawing/2014/main" val="1889148823"/>
                  </a:ext>
                </a:extLst>
              </a:tr>
            </a:tbl>
          </a:graphicData>
        </a:graphic>
      </p:graphicFrame>
    </p:spTree>
    <p:extLst>
      <p:ext uri="{BB962C8B-B14F-4D97-AF65-F5344CB8AC3E}">
        <p14:creationId xmlns:p14="http://schemas.microsoft.com/office/powerpoint/2010/main" val="254146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18F1AF1B-1C1D-405F-B2D5-AB2A800D4D2D}"/>
              </a:ext>
            </a:extLst>
          </p:cNvPr>
          <p:cNvSpPr>
            <a:spLocks noGrp="1"/>
          </p:cNvSpPr>
          <p:nvPr>
            <p:ph type="title"/>
          </p:nvPr>
        </p:nvSpPr>
        <p:spPr>
          <a:xfrm>
            <a:off x="78239" y="-375577"/>
            <a:ext cx="5764168" cy="1581403"/>
          </a:xfrm>
        </p:spPr>
        <p:txBody>
          <a:bodyPr>
            <a:normAutofit/>
          </a:bodyPr>
          <a:lstStyle/>
          <a:p>
            <a:pPr>
              <a:lnSpc>
                <a:spcPct val="90000"/>
              </a:lnSpc>
            </a:pP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a:t>
            </a:r>
            <a:b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b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Burkina Faso and Allied</a:t>
            </a:r>
            <a:endParaRPr lang="en-AU" sz="37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B13417A-4962-45AA-BC12-BEDCA7765753}"/>
              </a:ext>
            </a:extLst>
          </p:cNvPr>
          <p:cNvSpPr>
            <a:spLocks noGrp="1"/>
          </p:cNvSpPr>
          <p:nvPr>
            <p:ph idx="1"/>
          </p:nvPr>
        </p:nvSpPr>
        <p:spPr>
          <a:xfrm>
            <a:off x="609600" y="1205827"/>
            <a:ext cx="5181282" cy="5490248"/>
          </a:xfrm>
        </p:spPr>
        <p:txBody>
          <a:bodyPr>
            <a:normAutofit/>
          </a:bodyPr>
          <a:lstStyle/>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Main countries: Burkina, Mali, Togo, Senegal</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Both whitish and mixed type </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Main markets: China and Japan</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Last year estimate: 200/210,000 MT</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Burkina now </a:t>
            </a:r>
            <a:r>
              <a:rPr lang="en-US" altLang="en-US" sz="2400" b="1" dirty="0" err="1">
                <a:solidFill>
                  <a:schemeClr val="tx2"/>
                </a:solidFill>
                <a:latin typeface="Calibri" panose="020F0502020204030204" pitchFamily="34" charset="0"/>
                <a:ea typeface="ＭＳ Ｐゴシック" panose="020B0600070205080204" pitchFamily="34" charset="-128"/>
                <a:cs typeface="Calibri" panose="020F0502020204030204" pitchFamily="34" charset="0"/>
              </a:rPr>
              <a:t>Dft</a:t>
            </a: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 but still not active</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Crop to start from November</a:t>
            </a:r>
          </a:p>
          <a:p>
            <a:pPr>
              <a:lnSpc>
                <a:spcPct val="100000"/>
              </a:lnSpc>
            </a:pPr>
            <a:endParaRPr lang="en-AU" sz="1000" dirty="0">
              <a:solidFill>
                <a:schemeClr val="tx2"/>
              </a:solidFill>
            </a:endParaRPr>
          </a:p>
        </p:txBody>
      </p:sp>
      <p:sp>
        <p:nvSpPr>
          <p:cNvPr id="33" name="Rectangle 32">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00DE012-DB44-4C97-A3EE-6F2FACEC560F}"/>
              </a:ext>
            </a:extLst>
          </p:cNvPr>
          <p:cNvPicPr>
            <a:picLocks noChangeAspect="1"/>
          </p:cNvPicPr>
          <p:nvPr/>
        </p:nvPicPr>
        <p:blipFill>
          <a:blip r:embed="rId3"/>
          <a:stretch>
            <a:fillRect/>
          </a:stretch>
        </p:blipFill>
        <p:spPr>
          <a:xfrm>
            <a:off x="10029886" y="107633"/>
            <a:ext cx="2083875" cy="880353"/>
          </a:xfrm>
          <a:prstGeom prst="rect">
            <a:avLst/>
          </a:prstGeom>
        </p:spPr>
      </p:pic>
      <p:pic>
        <p:nvPicPr>
          <p:cNvPr id="12" name="Picture 11">
            <a:extLst>
              <a:ext uri="{FF2B5EF4-FFF2-40B4-BE49-F238E27FC236}">
                <a16:creationId xmlns:a16="http://schemas.microsoft.com/office/drawing/2014/main" id="{E1022A69-FD63-4821-AD13-6D58CFA56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276863" y="1705267"/>
            <a:ext cx="5886674" cy="4240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39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048B09-E92C-4930-BFE3-89017F6A6450}"/>
              </a:ext>
            </a:extLst>
          </p:cNvPr>
          <p:cNvSpPr>
            <a:spLocks noGrp="1"/>
          </p:cNvSpPr>
          <p:nvPr>
            <p:ph type="title"/>
          </p:nvPr>
        </p:nvSpPr>
        <p:spPr>
          <a:xfrm>
            <a:off x="1198182" y="381000"/>
            <a:ext cx="10003218" cy="1600124"/>
          </a:xfrm>
        </p:spPr>
        <p:txBody>
          <a:bodyPr>
            <a:normAutofit/>
          </a:bodyPr>
          <a:lstStyle/>
          <a:p>
            <a:r>
              <a:rPr lang="en-US" sz="4100" b="1" dirty="0">
                <a:latin typeface="Calibri" panose="020F0502020204030204" pitchFamily="34" charset="0"/>
                <a:ea typeface="ＭＳ Ｐゴシック" pitchFamily="-103" charset="-128"/>
                <a:cs typeface="Calibri" panose="020F0502020204030204" pitchFamily="34" charset="0"/>
              </a:rPr>
              <a:t>	</a:t>
            </a:r>
            <a:br>
              <a:rPr lang="en-US" sz="4100" b="1" dirty="0">
                <a:latin typeface="Calibri" panose="020F0502020204030204" pitchFamily="34" charset="0"/>
                <a:ea typeface="ＭＳ Ｐゴシック" pitchFamily="-103" charset="-128"/>
                <a:cs typeface="Calibri" panose="020F0502020204030204" pitchFamily="34" charset="0"/>
              </a:rPr>
            </a:br>
            <a:r>
              <a:rPr lang="en-US" sz="4100" b="1" dirty="0">
                <a:latin typeface="Calibri" panose="020F0502020204030204" pitchFamily="34" charset="0"/>
                <a:ea typeface="ＭＳ Ｐゴシック" pitchFamily="-103" charset="-128"/>
                <a:cs typeface="Calibri" panose="020F0502020204030204" pitchFamily="34" charset="0"/>
              </a:rPr>
              <a:t>	</a:t>
            </a:r>
            <a:r>
              <a:rPr lang="en-US" sz="4100" dirty="0">
                <a:latin typeface="Calibri" panose="020F0502020204030204" pitchFamily="34" charset="0"/>
                <a:ea typeface="ＭＳ Ｐゴシック" pitchFamily="-103" charset="-128"/>
                <a:cs typeface="Calibri" panose="020F0502020204030204" pitchFamily="34" charset="0"/>
              </a:rPr>
              <a:t>	</a:t>
            </a:r>
            <a:r>
              <a:rPr lang="en-US" sz="4100" b="1" dirty="0">
                <a:latin typeface="Calibri" panose="020F0502020204030204" pitchFamily="34" charset="0"/>
                <a:ea typeface="ＭＳ Ｐゴシック" pitchFamily="-103" charset="-128"/>
                <a:cs typeface="Calibri" panose="020F0502020204030204" pitchFamily="34" charset="0"/>
              </a:rPr>
              <a:t>Burkina Faso and Allied Production</a:t>
            </a:r>
            <a:endParaRPr lang="en-AU" sz="41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0FE1155-6F26-474D-B376-0FCBD5AF05F2}"/>
              </a:ext>
            </a:extLst>
          </p:cNvPr>
          <p:cNvPicPr>
            <a:picLocks noChangeAspect="1"/>
          </p:cNvPicPr>
          <p:nvPr/>
        </p:nvPicPr>
        <p:blipFill>
          <a:blip r:embed="rId4"/>
          <a:stretch>
            <a:fillRect/>
          </a:stretch>
        </p:blipFill>
        <p:spPr>
          <a:xfrm>
            <a:off x="10282925" y="44768"/>
            <a:ext cx="1813825" cy="766268"/>
          </a:xfrm>
          <a:prstGeom prst="rect">
            <a:avLst/>
          </a:prstGeom>
        </p:spPr>
      </p:pic>
      <p:graphicFrame>
        <p:nvGraphicFramePr>
          <p:cNvPr id="10" name="Object 9">
            <a:extLst>
              <a:ext uri="{FF2B5EF4-FFF2-40B4-BE49-F238E27FC236}">
                <a16:creationId xmlns:a16="http://schemas.microsoft.com/office/drawing/2014/main" id="{C9F7172D-00C2-47DB-A241-82A04FE5CF73}"/>
              </a:ext>
            </a:extLst>
          </p:cNvPr>
          <p:cNvGraphicFramePr>
            <a:graphicFrameLocks noChangeAspect="1"/>
          </p:cNvGraphicFramePr>
          <p:nvPr>
            <p:extLst>
              <p:ext uri="{D42A27DB-BD31-4B8C-83A1-F6EECF244321}">
                <p14:modId xmlns:p14="http://schemas.microsoft.com/office/powerpoint/2010/main" val="3984415790"/>
              </p:ext>
            </p:extLst>
          </p:nvPr>
        </p:nvGraphicFramePr>
        <p:xfrm>
          <a:off x="6450496" y="2362124"/>
          <a:ext cx="5486677" cy="3212308"/>
        </p:xfrm>
        <a:graphic>
          <a:graphicData uri="http://schemas.openxmlformats.org/presentationml/2006/ole">
            <mc:AlternateContent xmlns:mc="http://schemas.openxmlformats.org/markup-compatibility/2006">
              <mc:Choice xmlns:v="urn:schemas-microsoft-com:vml" Requires="v">
                <p:oleObj spid="_x0000_s2167" name="Worksheet" r:id="rId5" imgW="4572000" imgH="2300877" progId="Excel.Sheet.12">
                  <p:link updateAutomatic="1"/>
                </p:oleObj>
              </mc:Choice>
              <mc:Fallback>
                <p:oleObj name="Worksheet" r:id="rId5" imgW="4572000" imgH="2300877" progId="Excel.Sheet.12">
                  <p:link updateAutomatic="1"/>
                  <p:pic>
                    <p:nvPicPr>
                      <p:cNvPr id="0" name=""/>
                      <p:cNvPicPr/>
                      <p:nvPr/>
                    </p:nvPicPr>
                    <p:blipFill>
                      <a:blip r:embed="rId6"/>
                      <a:stretch>
                        <a:fillRect/>
                      </a:stretch>
                    </p:blipFill>
                    <p:spPr>
                      <a:xfrm>
                        <a:off x="6450496" y="2362124"/>
                        <a:ext cx="5486677" cy="3212308"/>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91F9F5B7-26FD-4AB8-9EFE-3F4080669724}"/>
              </a:ext>
            </a:extLst>
          </p:cNvPr>
          <p:cNvGraphicFramePr>
            <a:graphicFrameLocks noGrp="1"/>
          </p:cNvGraphicFramePr>
          <p:nvPr>
            <p:extLst>
              <p:ext uri="{D42A27DB-BD31-4B8C-83A1-F6EECF244321}">
                <p14:modId xmlns:p14="http://schemas.microsoft.com/office/powerpoint/2010/main" val="4110429904"/>
              </p:ext>
            </p:extLst>
          </p:nvPr>
        </p:nvGraphicFramePr>
        <p:xfrm>
          <a:off x="242747" y="3085467"/>
          <a:ext cx="5955970" cy="1546860"/>
        </p:xfrm>
        <a:graphic>
          <a:graphicData uri="http://schemas.openxmlformats.org/drawingml/2006/table">
            <a:tbl>
              <a:tblPr/>
              <a:tblGrid>
                <a:gridCol w="1444589">
                  <a:extLst>
                    <a:ext uri="{9D8B030D-6E8A-4147-A177-3AD203B41FA5}">
                      <a16:colId xmlns:a16="http://schemas.microsoft.com/office/drawing/2014/main" val="3151498710"/>
                    </a:ext>
                  </a:extLst>
                </a:gridCol>
                <a:gridCol w="2012952">
                  <a:extLst>
                    <a:ext uri="{9D8B030D-6E8A-4147-A177-3AD203B41FA5}">
                      <a16:colId xmlns:a16="http://schemas.microsoft.com/office/drawing/2014/main" val="701175405"/>
                    </a:ext>
                  </a:extLst>
                </a:gridCol>
                <a:gridCol w="1326180">
                  <a:extLst>
                    <a:ext uri="{9D8B030D-6E8A-4147-A177-3AD203B41FA5}">
                      <a16:colId xmlns:a16="http://schemas.microsoft.com/office/drawing/2014/main" val="3039720303"/>
                    </a:ext>
                  </a:extLst>
                </a:gridCol>
                <a:gridCol w="1172249">
                  <a:extLst>
                    <a:ext uri="{9D8B030D-6E8A-4147-A177-3AD203B41FA5}">
                      <a16:colId xmlns:a16="http://schemas.microsoft.com/office/drawing/2014/main" val="2195103644"/>
                    </a:ext>
                  </a:extLst>
                </a:gridCol>
              </a:tblGrid>
              <a:tr h="560223">
                <a:tc>
                  <a:txBody>
                    <a:bodyPr/>
                    <a:lstStyle/>
                    <a:p>
                      <a:pPr algn="ctr" rtl="0" fontAlgn="ctr"/>
                      <a:r>
                        <a:rPr lang="en-AU" sz="2000" b="1" i="0" u="none" strike="noStrike">
                          <a:solidFill>
                            <a:srgbClr val="FFFFFF"/>
                          </a:solidFill>
                          <a:effectLst/>
                          <a:latin typeface="Calibri" panose="020F0502020204030204" pitchFamily="34" charset="0"/>
                        </a:rPr>
                        <a:t>Country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2C52"/>
                    </a:solidFill>
                  </a:tcPr>
                </a:tc>
                <a:tc>
                  <a:txBody>
                    <a:bodyPr/>
                    <a:lstStyle/>
                    <a:p>
                      <a:pPr algn="ctr" rtl="0" fontAlgn="ctr"/>
                      <a:r>
                        <a:rPr lang="en-AU" sz="2000" b="1" i="0" u="none" strike="noStrike">
                          <a:solidFill>
                            <a:srgbClr val="FFFFFF"/>
                          </a:solidFill>
                          <a:effectLst/>
                          <a:latin typeface="Calibri" panose="020F0502020204030204" pitchFamily="34" charset="0"/>
                        </a:rPr>
                        <a:t>Season 2019/2020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2C52"/>
                    </a:solidFill>
                  </a:tcPr>
                </a:tc>
                <a:tc>
                  <a:txBody>
                    <a:bodyPr/>
                    <a:lstStyle/>
                    <a:p>
                      <a:pPr algn="ctr" rtl="0" fontAlgn="ctr"/>
                      <a:r>
                        <a:rPr lang="en-AU" sz="2000" b="1" i="0" u="none" strike="noStrike">
                          <a:solidFill>
                            <a:srgbClr val="FFFFFF"/>
                          </a:solidFill>
                          <a:effectLst/>
                          <a:latin typeface="Calibri" panose="020F0502020204030204" pitchFamily="34" charset="0"/>
                        </a:rPr>
                        <a:t>Season 2020/2021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2C52"/>
                    </a:solidFill>
                  </a:tcPr>
                </a:tc>
                <a:tc>
                  <a:txBody>
                    <a:bodyPr/>
                    <a:lstStyle/>
                    <a:p>
                      <a:pPr algn="ctr" rtl="0" fontAlgn="ctr"/>
                      <a:r>
                        <a:rPr lang="en-AU" sz="2000" b="1" i="0" u="none" strike="noStrike">
                          <a:solidFill>
                            <a:srgbClr val="FFFFFF"/>
                          </a:solidFill>
                          <a:effectLst/>
                          <a:latin typeface="Calibri" panose="020F0502020204030204" pitchFamily="34" charset="0"/>
                        </a:rPr>
                        <a:t>Expected 2021/2022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2C52"/>
                    </a:solidFill>
                  </a:tcPr>
                </a:tc>
                <a:extLst>
                  <a:ext uri="{0D108BD9-81ED-4DB2-BD59-A6C34878D82A}">
                    <a16:rowId xmlns:a16="http://schemas.microsoft.com/office/drawing/2014/main" val="3146919547"/>
                  </a:ext>
                </a:extLst>
              </a:tr>
              <a:tr h="566663">
                <a:tc>
                  <a:txBody>
                    <a:bodyPr/>
                    <a:lstStyle/>
                    <a:p>
                      <a:pPr algn="ctr" rtl="0" fontAlgn="ctr"/>
                      <a:r>
                        <a:rPr lang="en-AU" sz="2000" b="0" i="0" u="none" strike="noStrike">
                          <a:solidFill>
                            <a:srgbClr val="000000"/>
                          </a:solidFill>
                          <a:effectLst/>
                          <a:latin typeface="Calibri" panose="020F0502020204030204" pitchFamily="34" charset="0"/>
                        </a:rPr>
                        <a:t>Burkina Faso and Allied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CDD0"/>
                    </a:solidFill>
                  </a:tcPr>
                </a:tc>
                <a:tc>
                  <a:txBody>
                    <a:bodyPr/>
                    <a:lstStyle/>
                    <a:p>
                      <a:pPr algn="ctr" fontAlgn="t"/>
                      <a:r>
                        <a:rPr lang="en-AU" sz="1800" b="0" i="0" u="none" strike="noStrike">
                          <a:solidFill>
                            <a:srgbClr val="000000"/>
                          </a:solidFill>
                          <a:effectLst/>
                          <a:latin typeface="Arial" panose="020B0604020202020204" pitchFamily="34" charset="0"/>
                        </a:rPr>
                        <a:t>180,000</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CDD0"/>
                    </a:solidFill>
                  </a:tcPr>
                </a:tc>
                <a:tc>
                  <a:txBody>
                    <a:bodyPr/>
                    <a:lstStyle/>
                    <a:p>
                      <a:pPr algn="ctr" fontAlgn="t"/>
                      <a:r>
                        <a:rPr lang="en-AU" sz="1800" b="0" i="0" u="none" strike="noStrike">
                          <a:solidFill>
                            <a:srgbClr val="000000"/>
                          </a:solidFill>
                          <a:effectLst/>
                          <a:latin typeface="Arial" panose="020B0604020202020204" pitchFamily="34" charset="0"/>
                        </a:rPr>
                        <a:t>200,000</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CDD0"/>
                    </a:solidFill>
                  </a:tcPr>
                </a:tc>
                <a:tc>
                  <a:txBody>
                    <a:bodyPr/>
                    <a:lstStyle/>
                    <a:p>
                      <a:pPr algn="ctr" rtl="0" fontAlgn="ctr"/>
                      <a:r>
                        <a:rPr lang="en-AU" sz="2000" b="0" i="0" u="none" strike="noStrike">
                          <a:solidFill>
                            <a:srgbClr val="000000"/>
                          </a:solidFill>
                          <a:effectLst/>
                          <a:latin typeface="Calibri" panose="020F0502020204030204" pitchFamily="34" charset="0"/>
                        </a:rPr>
                        <a:t>210,000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CDD0"/>
                    </a:solidFill>
                  </a:tcPr>
                </a:tc>
                <a:extLst>
                  <a:ext uri="{0D108BD9-81ED-4DB2-BD59-A6C34878D82A}">
                    <a16:rowId xmlns:a16="http://schemas.microsoft.com/office/drawing/2014/main" val="4221873851"/>
                  </a:ext>
                </a:extLst>
              </a:tr>
              <a:tr h="289771">
                <a:tc>
                  <a:txBody>
                    <a:bodyPr/>
                    <a:lstStyle/>
                    <a:p>
                      <a:pPr algn="ctr" rtl="0" fontAlgn="ctr"/>
                      <a:r>
                        <a:rPr lang="en-AU" sz="2000" b="1" i="0" u="none" strike="noStrike">
                          <a:solidFill>
                            <a:srgbClr val="000000"/>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8E9"/>
                    </a:solidFill>
                  </a:tcPr>
                </a:tc>
                <a:tc>
                  <a:txBody>
                    <a:bodyPr/>
                    <a:lstStyle/>
                    <a:p>
                      <a:pPr algn="ctr" rtl="0" fontAlgn="ctr"/>
                      <a:r>
                        <a:rPr lang="en-AU" sz="2000" b="1" i="0" u="none" strike="noStrike">
                          <a:solidFill>
                            <a:srgbClr val="000000"/>
                          </a:solidFill>
                          <a:effectLst/>
                          <a:latin typeface="Calibri" panose="020F0502020204030204" pitchFamily="34" charset="0"/>
                        </a:rPr>
                        <a:t>180,000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8E9"/>
                    </a:solidFill>
                  </a:tcPr>
                </a:tc>
                <a:tc>
                  <a:txBody>
                    <a:bodyPr/>
                    <a:lstStyle/>
                    <a:p>
                      <a:pPr algn="ctr" rtl="0" fontAlgn="ctr"/>
                      <a:r>
                        <a:rPr lang="en-AU" sz="2000" b="1" i="0" u="none" strike="noStrike">
                          <a:solidFill>
                            <a:srgbClr val="000000"/>
                          </a:solidFill>
                          <a:effectLst/>
                          <a:latin typeface="Calibri" panose="020F0502020204030204" pitchFamily="34" charset="0"/>
                        </a:rPr>
                        <a:t>200,000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8E9"/>
                    </a:solidFill>
                  </a:tcPr>
                </a:tc>
                <a:tc>
                  <a:txBody>
                    <a:bodyPr/>
                    <a:lstStyle/>
                    <a:p>
                      <a:pPr algn="ctr" rtl="0" fontAlgn="ctr"/>
                      <a:r>
                        <a:rPr lang="en-AU" sz="2000" b="1" i="0" u="none" strike="noStrike" dirty="0">
                          <a:solidFill>
                            <a:srgbClr val="000000"/>
                          </a:solidFill>
                          <a:effectLst/>
                          <a:latin typeface="Calibri" panose="020F0502020204030204" pitchFamily="34" charset="0"/>
                        </a:rPr>
                        <a:t>210,000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E8E9"/>
                    </a:solidFill>
                  </a:tcPr>
                </a:tc>
                <a:extLst>
                  <a:ext uri="{0D108BD9-81ED-4DB2-BD59-A6C34878D82A}">
                    <a16:rowId xmlns:a16="http://schemas.microsoft.com/office/drawing/2014/main" val="3489319334"/>
                  </a:ext>
                </a:extLst>
              </a:tr>
            </a:tbl>
          </a:graphicData>
        </a:graphic>
      </p:graphicFrame>
    </p:spTree>
    <p:extLst>
      <p:ext uri="{BB962C8B-B14F-4D97-AF65-F5344CB8AC3E}">
        <p14:creationId xmlns:p14="http://schemas.microsoft.com/office/powerpoint/2010/main" val="168409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048B09-E92C-4930-BFE3-89017F6A6450}"/>
              </a:ext>
            </a:extLst>
          </p:cNvPr>
          <p:cNvSpPr>
            <a:spLocks noGrp="1"/>
          </p:cNvSpPr>
          <p:nvPr>
            <p:ph type="title"/>
          </p:nvPr>
        </p:nvSpPr>
        <p:spPr>
          <a:xfrm>
            <a:off x="1198182" y="381000"/>
            <a:ext cx="10003218" cy="1600124"/>
          </a:xfrm>
        </p:spPr>
        <p:txBody>
          <a:bodyPr>
            <a:normAutofit/>
          </a:bodyPr>
          <a:lstStyle/>
          <a:p>
            <a:r>
              <a:rPr lang="en-US" sz="4100" b="1" dirty="0">
                <a:latin typeface="Calibri" panose="020F0502020204030204" pitchFamily="34" charset="0"/>
                <a:ea typeface="ＭＳ Ｐゴシック" pitchFamily="-103" charset="-128"/>
                <a:cs typeface="Calibri" panose="020F0502020204030204" pitchFamily="34" charset="0"/>
              </a:rPr>
              <a:t>	</a:t>
            </a:r>
            <a:br>
              <a:rPr lang="en-US" sz="4100" b="1" dirty="0">
                <a:latin typeface="Calibri" panose="020F0502020204030204" pitchFamily="34" charset="0"/>
                <a:ea typeface="ＭＳ Ｐゴシック" pitchFamily="-103" charset="-128"/>
                <a:cs typeface="Calibri" panose="020F0502020204030204" pitchFamily="34" charset="0"/>
              </a:rPr>
            </a:br>
            <a:r>
              <a:rPr lang="en-US" sz="4100" b="1" dirty="0">
                <a:latin typeface="Calibri" panose="020F0502020204030204" pitchFamily="34" charset="0"/>
                <a:ea typeface="ＭＳ Ｐゴシック" pitchFamily="-103" charset="-128"/>
                <a:cs typeface="Calibri" panose="020F0502020204030204" pitchFamily="34" charset="0"/>
              </a:rPr>
              <a:t>		China Imports – Jan to Aug 2021</a:t>
            </a:r>
            <a:endParaRPr lang="en-AU" sz="41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0FE1155-6F26-474D-B376-0FCBD5AF05F2}"/>
              </a:ext>
            </a:extLst>
          </p:cNvPr>
          <p:cNvPicPr>
            <a:picLocks noChangeAspect="1"/>
          </p:cNvPicPr>
          <p:nvPr/>
        </p:nvPicPr>
        <p:blipFill>
          <a:blip r:embed="rId4"/>
          <a:stretch>
            <a:fillRect/>
          </a:stretch>
        </p:blipFill>
        <p:spPr>
          <a:xfrm>
            <a:off x="10282925" y="44768"/>
            <a:ext cx="1813825" cy="766268"/>
          </a:xfrm>
          <a:prstGeom prst="rect">
            <a:avLst/>
          </a:prstGeom>
        </p:spPr>
      </p:pic>
      <p:graphicFrame>
        <p:nvGraphicFramePr>
          <p:cNvPr id="4" name="Object 3">
            <a:extLst>
              <a:ext uri="{FF2B5EF4-FFF2-40B4-BE49-F238E27FC236}">
                <a16:creationId xmlns:a16="http://schemas.microsoft.com/office/drawing/2014/main" id="{F99D9374-F4C8-44F7-A700-601AF42A48C6}"/>
              </a:ext>
            </a:extLst>
          </p:cNvPr>
          <p:cNvGraphicFramePr>
            <a:graphicFrameLocks noChangeAspect="1"/>
          </p:cNvGraphicFramePr>
          <p:nvPr>
            <p:extLst>
              <p:ext uri="{D42A27DB-BD31-4B8C-83A1-F6EECF244321}">
                <p14:modId xmlns:p14="http://schemas.microsoft.com/office/powerpoint/2010/main" val="1420498244"/>
              </p:ext>
            </p:extLst>
          </p:nvPr>
        </p:nvGraphicFramePr>
        <p:xfrm>
          <a:off x="1198563" y="2365375"/>
          <a:ext cx="4418012" cy="4260850"/>
        </p:xfrm>
        <a:graphic>
          <a:graphicData uri="http://schemas.openxmlformats.org/presentationml/2006/ole">
            <mc:AlternateContent xmlns:mc="http://schemas.openxmlformats.org/markup-compatibility/2006">
              <mc:Choice xmlns:v="urn:schemas-microsoft-com:vml" Requires="v">
                <p:oleObj spid="_x0000_s1160" name="Worksheet" r:id="rId5" imgW="3367969" imgH="3329790" progId="Excel.Sheet.12">
                  <p:link updateAutomatic="1"/>
                </p:oleObj>
              </mc:Choice>
              <mc:Fallback>
                <p:oleObj name="Worksheet" r:id="rId5" imgW="3367969" imgH="3329790" progId="Excel.Sheet.12">
                  <p:link updateAutomatic="1"/>
                  <p:pic>
                    <p:nvPicPr>
                      <p:cNvPr id="0" name=""/>
                      <p:cNvPicPr/>
                      <p:nvPr/>
                    </p:nvPicPr>
                    <p:blipFill>
                      <a:blip r:embed="rId6"/>
                      <a:stretch>
                        <a:fillRect/>
                      </a:stretch>
                    </p:blipFill>
                    <p:spPr>
                      <a:xfrm>
                        <a:off x="1198563" y="2365375"/>
                        <a:ext cx="4418012" cy="42608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D9FE84A-F4FB-41B6-969C-94C9A97FFCFB}"/>
              </a:ext>
            </a:extLst>
          </p:cNvPr>
          <p:cNvGraphicFramePr>
            <a:graphicFrameLocks noChangeAspect="1"/>
          </p:cNvGraphicFramePr>
          <p:nvPr>
            <p:extLst>
              <p:ext uri="{D42A27DB-BD31-4B8C-83A1-F6EECF244321}">
                <p14:modId xmlns:p14="http://schemas.microsoft.com/office/powerpoint/2010/main" val="1712452431"/>
              </p:ext>
            </p:extLst>
          </p:nvPr>
        </p:nvGraphicFramePr>
        <p:xfrm>
          <a:off x="6418263" y="2792413"/>
          <a:ext cx="5435600" cy="3362325"/>
        </p:xfrm>
        <a:graphic>
          <a:graphicData uri="http://schemas.openxmlformats.org/presentationml/2006/ole">
            <mc:AlternateContent xmlns:mc="http://schemas.openxmlformats.org/markup-compatibility/2006">
              <mc:Choice xmlns:v="urn:schemas-microsoft-com:vml" Requires="v">
                <p:oleObj spid="_x0000_s1161" name="Worksheet" r:id="rId7" imgW="4572000" imgH="2826633" progId="Excel.Sheet.12">
                  <p:link updateAutomatic="1"/>
                </p:oleObj>
              </mc:Choice>
              <mc:Fallback>
                <p:oleObj name="Worksheet" r:id="rId7" imgW="4572000" imgH="2826633" progId="Excel.Sheet.12">
                  <p:link updateAutomatic="1"/>
                  <p:pic>
                    <p:nvPicPr>
                      <p:cNvPr id="0" name=""/>
                      <p:cNvPicPr/>
                      <p:nvPr/>
                    </p:nvPicPr>
                    <p:blipFill>
                      <a:blip r:embed="rId8"/>
                      <a:stretch>
                        <a:fillRect/>
                      </a:stretch>
                    </p:blipFill>
                    <p:spPr>
                      <a:xfrm>
                        <a:off x="6418263" y="2792413"/>
                        <a:ext cx="5435600" cy="3362325"/>
                      </a:xfrm>
                      <a:prstGeom prst="rect">
                        <a:avLst/>
                      </a:prstGeom>
                    </p:spPr>
                  </p:pic>
                </p:oleObj>
              </mc:Fallback>
            </mc:AlternateContent>
          </a:graphicData>
        </a:graphic>
      </p:graphicFrame>
    </p:spTree>
    <p:extLst>
      <p:ext uri="{BB962C8B-B14F-4D97-AF65-F5344CB8AC3E}">
        <p14:creationId xmlns:p14="http://schemas.microsoft.com/office/powerpoint/2010/main" val="340428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1FB7DD83-8C23-4292-86EE-35D1060B0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03790C9A-0991-401B-895E-E99FA71CB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6388BA-5E96-4961-872B-E44AB586E9D1}"/>
              </a:ext>
            </a:extLst>
          </p:cNvPr>
          <p:cNvSpPr>
            <a:spLocks noGrp="1"/>
          </p:cNvSpPr>
          <p:nvPr>
            <p:ph type="title"/>
          </p:nvPr>
        </p:nvSpPr>
        <p:spPr>
          <a:xfrm>
            <a:off x="1198181" y="726066"/>
            <a:ext cx="4795282" cy="5018227"/>
          </a:xfrm>
        </p:spPr>
        <p:txBody>
          <a:bodyPr anchor="ctr">
            <a:normAutofit/>
          </a:bodyPr>
          <a:lstStyle/>
          <a:p>
            <a:r>
              <a:rPr lang="en-US" altLang="en-US" b="1" i="1" dirty="0">
                <a:effectLst>
                  <a:outerShdw blurRad="38100" dist="38100" dir="2700000" algn="tl">
                    <a:srgbClr val="C0C0C0"/>
                  </a:outerShdw>
                </a:effectLst>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Trends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and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Current      		          Stock</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38EDAE-7623-4399-8191-4B6D5889BF9A}"/>
              </a:ext>
            </a:extLst>
          </p:cNvPr>
          <p:cNvSpPr>
            <a:spLocks noGrp="1"/>
          </p:cNvSpPr>
          <p:nvPr>
            <p:ph idx="1"/>
          </p:nvPr>
        </p:nvSpPr>
        <p:spPr>
          <a:xfrm>
            <a:off x="5652709" y="726066"/>
            <a:ext cx="5563052" cy="5931437"/>
          </a:xfrm>
        </p:spPr>
        <p:txBody>
          <a:bodyPr anchor="ctr">
            <a:normAutofit/>
          </a:bodyPr>
          <a:lstStyle/>
          <a:p>
            <a:pPr marL="0" indent="0">
              <a:lnSpc>
                <a:spcPct val="100000"/>
              </a:lnSpc>
              <a:buClrTx/>
              <a:buNone/>
              <a:defRPr/>
            </a:pPr>
            <a:r>
              <a:rPr lang="en-US" altLang="en-US" b="1" dirty="0">
                <a:solidFill>
                  <a:srgbClr val="FFFF00"/>
                </a:solidFill>
                <a:latin typeface="Calibri" panose="020F0502020204030204" pitchFamily="34" charset="0"/>
                <a:ea typeface="ＭＳ Ｐゴシック" panose="020B0600070205080204" pitchFamily="34" charset="-128"/>
                <a:cs typeface="Calibri" panose="020F0502020204030204" pitchFamily="34" charset="0"/>
              </a:rPr>
              <a:t>Burkina Faso and Allied</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Season to start in November</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Crop expected to be good</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 Harvesting reported in some area</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Crop Size expected 210,000 mt</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Both white and mix available </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Initial asking price Indications are towards higher side 690-700 </a:t>
            </a:r>
            <a:r>
              <a:rPr lang="en-AU" sz="2600" b="1" dirty="0" err="1">
                <a:solidFill>
                  <a:schemeClr val="bg2"/>
                </a:solidFill>
                <a:latin typeface="Calibri" panose="020F0502020204030204" pitchFamily="34" charset="0"/>
                <a:cs typeface="Calibri" panose="020F0502020204030204" pitchFamily="34" charset="0"/>
              </a:rPr>
              <a:t>Cfa</a:t>
            </a:r>
            <a:r>
              <a:rPr lang="en-AU" sz="2600" b="1" dirty="0">
                <a:solidFill>
                  <a:schemeClr val="bg2"/>
                </a:solidFill>
                <a:latin typeface="Calibri" panose="020F0502020204030204" pitchFamily="34" charset="0"/>
                <a:cs typeface="Calibri" panose="020F0502020204030204" pitchFamily="34" charset="0"/>
              </a:rPr>
              <a:t> but this will change when arrival begins</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Logistic issue is expected to occur</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Old crop almost Finished at Origin.</a:t>
            </a:r>
          </a:p>
          <a:p>
            <a:pPr marL="0" indent="0">
              <a:lnSpc>
                <a:spcPct val="100000"/>
              </a:lnSpc>
              <a:buNone/>
            </a:pPr>
            <a:endParaRPr lang="en-AU" sz="1100" dirty="0"/>
          </a:p>
        </p:txBody>
      </p:sp>
      <p:pic>
        <p:nvPicPr>
          <p:cNvPr id="5" name="Picture 4">
            <a:extLst>
              <a:ext uri="{FF2B5EF4-FFF2-40B4-BE49-F238E27FC236}">
                <a16:creationId xmlns:a16="http://schemas.microsoft.com/office/drawing/2014/main" id="{0844E274-C858-460E-AB40-53BB64F040B8}"/>
              </a:ext>
            </a:extLst>
          </p:cNvPr>
          <p:cNvPicPr>
            <a:picLocks noChangeAspect="1"/>
          </p:cNvPicPr>
          <p:nvPr/>
        </p:nvPicPr>
        <p:blipFill>
          <a:blip r:embed="rId3"/>
          <a:stretch>
            <a:fillRect/>
          </a:stretch>
        </p:blipFill>
        <p:spPr>
          <a:xfrm>
            <a:off x="9844775" y="63137"/>
            <a:ext cx="2217934" cy="936988"/>
          </a:xfrm>
          <a:prstGeom prst="rect">
            <a:avLst/>
          </a:prstGeom>
        </p:spPr>
      </p:pic>
    </p:spTree>
    <p:extLst>
      <p:ext uri="{BB962C8B-B14F-4D97-AF65-F5344CB8AC3E}">
        <p14:creationId xmlns:p14="http://schemas.microsoft.com/office/powerpoint/2010/main" val="388118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42010-6A7C-4924-86A0-7C079F5090F5}"/>
              </a:ext>
            </a:extLst>
          </p:cNvPr>
          <p:cNvSpPr>
            <a:spLocks noGrp="1"/>
          </p:cNvSpPr>
          <p:nvPr>
            <p:ph type="title"/>
          </p:nvPr>
        </p:nvSpPr>
        <p:spPr>
          <a:xfrm>
            <a:off x="838201" y="559813"/>
            <a:ext cx="4876800" cy="5577934"/>
          </a:xfrm>
        </p:spPr>
        <p:txBody>
          <a:bodyPr>
            <a:normAutofit/>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    Trends </a:t>
            </a:r>
            <a:br>
              <a:rPr lang="en-US" altLang="en-US" b="1" dirty="0">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latin typeface="Calibri" panose="020F0502020204030204" pitchFamily="34" charset="0"/>
                <a:ea typeface="ＭＳ Ｐゴシック" panose="020B0600070205080204" pitchFamily="34" charset="-128"/>
                <a:cs typeface="Calibri" panose="020F0502020204030204" pitchFamily="34" charset="0"/>
              </a:rPr>
              <a:t>          and </a:t>
            </a:r>
            <a:br>
              <a:rPr lang="en-US" altLang="en-US" b="1" dirty="0">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latin typeface="Calibri" panose="020F0502020204030204" pitchFamily="34" charset="0"/>
                <a:ea typeface="ＭＳ Ｐゴシック" panose="020B0600070205080204" pitchFamily="34" charset="-128"/>
                <a:cs typeface="Calibri" panose="020F0502020204030204" pitchFamily="34" charset="0"/>
              </a:rPr>
              <a:t>		Demand</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308C442-CE66-4EDE-8E39-2FDE6313FDEB}"/>
              </a:ext>
            </a:extLst>
          </p:cNvPr>
          <p:cNvSpPr>
            <a:spLocks noGrp="1"/>
          </p:cNvSpPr>
          <p:nvPr>
            <p:ph idx="1"/>
          </p:nvPr>
        </p:nvSpPr>
        <p:spPr>
          <a:xfrm>
            <a:off x="6486065" y="493060"/>
            <a:ext cx="5006688" cy="6212540"/>
          </a:xfrm>
        </p:spPr>
        <p:txBody>
          <a:bodyPr>
            <a:normAutofit fontScale="25000" lnSpcReduction="20000"/>
          </a:bodyPr>
          <a:lstStyle/>
          <a:p>
            <a:pPr>
              <a:lnSpc>
                <a:spcPct val="100000"/>
              </a:lnSpc>
              <a:buFont typeface="Wingdings 2" panose="05020102010507070707" pitchFamily="18" charset="2"/>
              <a:buNone/>
              <a:defRPr/>
            </a:pPr>
            <a:r>
              <a:rPr lang="en-US" altLang="en-US" sz="8000" b="1" u="sng"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JAPAN</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Buying  position of Dec/Jan</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Logistics issue of Nigeria – continuing </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Prices range for this year around US 1250 levels to 1570 USD Currently</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Import quantity is expected at 180K for the year.</a:t>
            </a:r>
          </a:p>
          <a:p>
            <a:pPr>
              <a:lnSpc>
                <a:spcPct val="100000"/>
              </a:lnSpc>
              <a:buFont typeface="Wingdings" panose="05000000000000000000" pitchFamily="2" charset="2"/>
              <a:buChar char="Ø"/>
              <a:defRPr/>
            </a:pPr>
            <a:endParaRPr lang="en-US" altLang="en-US" sz="7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nSpc>
                <a:spcPct val="100000"/>
              </a:lnSpc>
              <a:buNone/>
              <a:defRPr/>
            </a:pPr>
            <a:r>
              <a:rPr lang="en-US" altLang="en-US" sz="8000" b="1" u="sng"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CHINA</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Stock is now 210 k as compared to highest of 300 k</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China showed maturity and systematic buying </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Currency appreciation</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Niger /Burkina replacing Ethiopia as main supplier</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Import quantity remains at 800K+</a:t>
            </a:r>
          </a:p>
          <a:p>
            <a:pPr>
              <a:lnSpc>
                <a:spcPct val="100000"/>
              </a:lnSpc>
              <a:buFont typeface="Wingdings" panose="05000000000000000000" pitchFamily="2" charset="2"/>
              <a:buChar char="Ø"/>
              <a:defRPr/>
            </a:pPr>
            <a:endParaRPr lang="en-US" altLang="en-US" sz="7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nSpc>
                <a:spcPct val="100000"/>
              </a:lnSpc>
              <a:buNone/>
              <a:defRPr/>
            </a:pPr>
            <a:r>
              <a:rPr lang="en-US" altLang="en-US" sz="8000" b="1" u="sng"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TURKEY/MIDDLE EAST</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Import quantity remains stable.</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Buying not in large quantity due to the lockdown impact on small seed demand </a:t>
            </a:r>
          </a:p>
          <a:p>
            <a:pPr marL="0" indent="0">
              <a:lnSpc>
                <a:spcPct val="100000"/>
              </a:lnSpc>
              <a:buNone/>
              <a:defRPr/>
            </a:pPr>
            <a:endPar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pPr>
            <a:endParaRPr lang="en-AU" sz="1100" dirty="0">
              <a:solidFill>
                <a:schemeClr val="tx2"/>
              </a:solidFill>
            </a:endParaRPr>
          </a:p>
        </p:txBody>
      </p:sp>
      <p:pic>
        <p:nvPicPr>
          <p:cNvPr id="4" name="Picture 3">
            <a:extLst>
              <a:ext uri="{FF2B5EF4-FFF2-40B4-BE49-F238E27FC236}">
                <a16:creationId xmlns:a16="http://schemas.microsoft.com/office/drawing/2014/main" id="{C80FEB02-DD96-4A83-80EE-95C58D7E8BE5}"/>
              </a:ext>
            </a:extLst>
          </p:cNvPr>
          <p:cNvPicPr>
            <a:picLocks noChangeAspect="1"/>
          </p:cNvPicPr>
          <p:nvPr/>
        </p:nvPicPr>
        <p:blipFill>
          <a:blip r:embed="rId3"/>
          <a:stretch>
            <a:fillRect/>
          </a:stretch>
        </p:blipFill>
        <p:spPr>
          <a:xfrm>
            <a:off x="9844775" y="63137"/>
            <a:ext cx="2217934" cy="936988"/>
          </a:xfrm>
          <a:prstGeom prst="rect">
            <a:avLst/>
          </a:prstGeom>
        </p:spPr>
      </p:pic>
    </p:spTree>
    <p:extLst>
      <p:ext uri="{BB962C8B-B14F-4D97-AF65-F5344CB8AC3E}">
        <p14:creationId xmlns:p14="http://schemas.microsoft.com/office/powerpoint/2010/main" val="1263028194"/>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1167</TotalTime>
  <Words>506</Words>
  <Application>Microsoft Macintosh PowerPoint</Application>
  <PresentationFormat>Widescreen</PresentationFormat>
  <Paragraphs>93</Paragraphs>
  <Slides>13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3</vt:i4>
      </vt:variant>
      <vt:variant>
        <vt:lpstr>Slide Titles</vt:lpstr>
      </vt:variant>
      <vt:variant>
        <vt:i4>13</vt:i4>
      </vt:variant>
    </vt:vector>
  </HeadingPairs>
  <TitlesOfParts>
    <vt:vector size="24" baseType="lpstr">
      <vt:lpstr>Arial</vt:lpstr>
      <vt:lpstr>Avenir Next LT Pro</vt:lpstr>
      <vt:lpstr>AvenirNext LT Pro Medium</vt:lpstr>
      <vt:lpstr>Calibri</vt:lpstr>
      <vt:lpstr>Times New Roman</vt:lpstr>
      <vt:lpstr>Wingdings</vt:lpstr>
      <vt:lpstr>Wingdings 2</vt:lpstr>
      <vt:lpstr>BlockprintVTI</vt:lpstr>
      <vt:lpstr>file:///C:/Users/abhi_/Desktop/sesame%20seeds.xlsx!Sheet1!%5bsesame%20seeds.xlsx%5dSheet1%20Chart%201</vt:lpstr>
      <vt:lpstr>file:///C:/Users/abhi_/Desktop/sesame%20seeds.xlsx!Sheet2!R4C3:R14C4</vt:lpstr>
      <vt:lpstr>file:///C:/Users/abhi_/Desktop/sesame%20seeds.xlsx!Sheet2!%5bsesame%20seeds.xlsx%5dSheet2%20Chart%201</vt:lpstr>
      <vt:lpstr>Burkina Faso and Allied Sesame Crop Outlook 2021</vt:lpstr>
      <vt:lpstr>Burkina Faso          and  Allied Sesame          Crop Outlook     2021</vt:lpstr>
      <vt:lpstr>     Scope</vt:lpstr>
      <vt:lpstr>     West Africa Producing Countries</vt:lpstr>
      <vt:lpstr>           Burkina Faso and Allied</vt:lpstr>
      <vt:lpstr>    Burkina Faso and Allied Production</vt:lpstr>
      <vt:lpstr>    China Imports – Jan to Aug 2021</vt:lpstr>
      <vt:lpstr>    Trends           and             Current                  Stock</vt:lpstr>
      <vt:lpstr>    Trends            and    Demand</vt:lpstr>
      <vt:lpstr>Future Direction of         Market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AFRICAN SESAME SEED SCENARIO</dc:title>
  <dc:creator>Abhishek Bhargava</dc:creator>
  <cp:lastModifiedBy>Alok Bhargava</cp:lastModifiedBy>
  <cp:revision>84</cp:revision>
  <cp:lastPrinted>2021-10-14T10:40:28Z</cp:lastPrinted>
  <dcterms:created xsi:type="dcterms:W3CDTF">2020-10-10T14:00:33Z</dcterms:created>
  <dcterms:modified xsi:type="dcterms:W3CDTF">2021-10-23T09:50:52Z</dcterms:modified>
</cp:coreProperties>
</file>