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2" r:id="rId3"/>
    <p:sldId id="257" r:id="rId4"/>
    <p:sldId id="258" r:id="rId5"/>
    <p:sldId id="259" r:id="rId6"/>
    <p:sldId id="260" r:id="rId7"/>
    <p:sldId id="261"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95" d="100"/>
          <a:sy n="95" d="100"/>
        </p:scale>
        <p:origin x="-197" y="-5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272FC-11E5-40E3-B6D1-461BBAA52085}" type="datetimeFigureOut">
              <a:rPr lang="en-IN" smtClean="0"/>
              <a:t>26-10-2021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532C2-78A3-4CD7-B17E-9C33223DA41C}" type="slidenum">
              <a:rPr lang="en-IN" smtClean="0"/>
              <a:t>‹#›</a:t>
            </a:fld>
            <a:endParaRPr lang="en-IN"/>
          </a:p>
        </p:txBody>
      </p:sp>
    </p:spTree>
    <p:extLst>
      <p:ext uri="{BB962C8B-B14F-4D97-AF65-F5344CB8AC3E}">
        <p14:creationId xmlns:p14="http://schemas.microsoft.com/office/powerpoint/2010/main" val="157250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9F8B8-D536-4BF1-81B8-A41E554819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4E1E8EA8-1951-4E86-9B71-C1219DCD7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48B13EDE-3F72-4101-9859-F7D083798F30}"/>
              </a:ext>
            </a:extLst>
          </p:cNvPr>
          <p:cNvSpPr>
            <a:spLocks noGrp="1"/>
          </p:cNvSpPr>
          <p:nvPr>
            <p:ph type="dt" sz="half" idx="10"/>
          </p:nvPr>
        </p:nvSpPr>
        <p:spPr/>
        <p:txBody>
          <a:bodyPr/>
          <a:lstStyle/>
          <a:p>
            <a:fld id="{3168AEAC-B167-4EF9-8441-3126B809719A}" type="datetime1">
              <a:rPr lang="en-IN" smtClean="0"/>
              <a:t>26-10-2021</a:t>
            </a:fld>
            <a:endParaRPr lang="en-IN"/>
          </a:p>
        </p:txBody>
      </p:sp>
      <p:sp>
        <p:nvSpPr>
          <p:cNvPr id="5" name="Footer Placeholder 4">
            <a:extLst>
              <a:ext uri="{FF2B5EF4-FFF2-40B4-BE49-F238E27FC236}">
                <a16:creationId xmlns="" xmlns:a16="http://schemas.microsoft.com/office/drawing/2014/main" id="{4AD5135C-E7CB-4B9E-891D-250D13278C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8C05160-2FE7-4B1D-9E86-D0A633757FBA}"/>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241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3B3674-6A67-497D-B6D1-A6ACD997D0B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9CF6C75D-BE66-4E80-84FA-F1D7642657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6781C3C-B21C-42A7-AED7-0FD2F7C26968}"/>
              </a:ext>
            </a:extLst>
          </p:cNvPr>
          <p:cNvSpPr>
            <a:spLocks noGrp="1"/>
          </p:cNvSpPr>
          <p:nvPr>
            <p:ph type="dt" sz="half" idx="10"/>
          </p:nvPr>
        </p:nvSpPr>
        <p:spPr/>
        <p:txBody>
          <a:bodyPr/>
          <a:lstStyle/>
          <a:p>
            <a:fld id="{5A326705-4FD9-4DBF-8F7E-4A92E1F3D1B1}" type="datetime1">
              <a:rPr lang="en-IN" smtClean="0"/>
              <a:t>26-10-2021</a:t>
            </a:fld>
            <a:endParaRPr lang="en-IN"/>
          </a:p>
        </p:txBody>
      </p:sp>
      <p:sp>
        <p:nvSpPr>
          <p:cNvPr id="5" name="Footer Placeholder 4">
            <a:extLst>
              <a:ext uri="{FF2B5EF4-FFF2-40B4-BE49-F238E27FC236}">
                <a16:creationId xmlns="" xmlns:a16="http://schemas.microsoft.com/office/drawing/2014/main" id="{DC6A4643-012D-4283-B8F7-190A7DD4E4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82172665-57EA-438F-AFCA-1727758250E4}"/>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422100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DD9F93A-66F4-4D16-B8F3-A85585E88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676F111E-4BD6-423D-BD98-83D0078CF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FA108892-EE52-4D4A-AB05-A593B32B37F7}"/>
              </a:ext>
            </a:extLst>
          </p:cNvPr>
          <p:cNvSpPr>
            <a:spLocks noGrp="1"/>
          </p:cNvSpPr>
          <p:nvPr>
            <p:ph type="dt" sz="half" idx="10"/>
          </p:nvPr>
        </p:nvSpPr>
        <p:spPr/>
        <p:txBody>
          <a:bodyPr/>
          <a:lstStyle/>
          <a:p>
            <a:fld id="{B06B801B-EC8D-459E-94CF-27312C80F26A}" type="datetime1">
              <a:rPr lang="en-IN" smtClean="0"/>
              <a:t>26-10-2021</a:t>
            </a:fld>
            <a:endParaRPr lang="en-IN"/>
          </a:p>
        </p:txBody>
      </p:sp>
      <p:sp>
        <p:nvSpPr>
          <p:cNvPr id="5" name="Footer Placeholder 4">
            <a:extLst>
              <a:ext uri="{FF2B5EF4-FFF2-40B4-BE49-F238E27FC236}">
                <a16:creationId xmlns="" xmlns:a16="http://schemas.microsoft.com/office/drawing/2014/main" id="{DA746E31-940E-46C7-A882-708FAA48F72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F2F7DD68-989F-4538-B994-045DA2A57CD4}"/>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19678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52571-CC41-4015-8774-C9AAD923BC25}"/>
              </a:ext>
            </a:extLst>
          </p:cNvPr>
          <p:cNvSpPr>
            <a:spLocks noGrp="1"/>
          </p:cNvSpPr>
          <p:nvPr>
            <p:ph type="title"/>
          </p:nvPr>
        </p:nvSpPr>
        <p:spPr>
          <a:xfrm>
            <a:off x="838200" y="365125"/>
            <a:ext cx="8175171" cy="1325563"/>
          </a:xfrm>
        </p:spPr>
        <p:txBody>
          <a:bodyPr>
            <a:normAutofit/>
          </a:bodyPr>
          <a:lstStyle>
            <a:lvl1pPr>
              <a:defRPr sz="3800"/>
            </a:lvl1pPr>
          </a:lstStyle>
          <a:p>
            <a:r>
              <a:rPr lang="en-US" dirty="0"/>
              <a:t>Click to edit Master title style</a:t>
            </a:r>
            <a:endParaRPr lang="en-IN" dirty="0"/>
          </a:p>
        </p:txBody>
      </p:sp>
      <p:sp>
        <p:nvSpPr>
          <p:cNvPr id="3" name="Content Placeholder 2">
            <a:extLst>
              <a:ext uri="{FF2B5EF4-FFF2-40B4-BE49-F238E27FC236}">
                <a16:creationId xmlns="" xmlns:a16="http://schemas.microsoft.com/office/drawing/2014/main" id="{FA5BAD85-5DCD-468C-8A5F-53D54D205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496F87C-F6DA-42CE-9159-6E4DD8C5BCFD}"/>
              </a:ext>
            </a:extLst>
          </p:cNvPr>
          <p:cNvSpPr>
            <a:spLocks noGrp="1"/>
          </p:cNvSpPr>
          <p:nvPr>
            <p:ph type="dt" sz="half" idx="10"/>
          </p:nvPr>
        </p:nvSpPr>
        <p:spPr/>
        <p:txBody>
          <a:bodyPr/>
          <a:lstStyle/>
          <a:p>
            <a:fld id="{D22E2A30-0A33-46F6-AA3E-A16AC10C87AC}" type="datetime1">
              <a:rPr lang="en-IN" smtClean="0"/>
              <a:t>26-10-2021</a:t>
            </a:fld>
            <a:endParaRPr lang="en-IN"/>
          </a:p>
        </p:txBody>
      </p:sp>
      <p:sp>
        <p:nvSpPr>
          <p:cNvPr id="5" name="Footer Placeholder 4">
            <a:extLst>
              <a:ext uri="{FF2B5EF4-FFF2-40B4-BE49-F238E27FC236}">
                <a16:creationId xmlns="" xmlns:a16="http://schemas.microsoft.com/office/drawing/2014/main" id="{3B9E2C15-468C-447F-BFEB-F4D27F63F8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46510597-6DE1-433D-AA3F-E15E19E4907D}"/>
              </a:ext>
            </a:extLst>
          </p:cNvPr>
          <p:cNvSpPr>
            <a:spLocks noGrp="1"/>
          </p:cNvSpPr>
          <p:nvPr>
            <p:ph type="sldNum" sz="quarter" idx="12"/>
          </p:nvPr>
        </p:nvSpPr>
        <p:spPr/>
        <p:txBody>
          <a:bodyPr/>
          <a:lstStyle/>
          <a:p>
            <a:fld id="{72CFD60D-3F6E-4A51-94CA-0A34FD1398CB}" type="slidenum">
              <a:rPr lang="en-IN" smtClean="0"/>
              <a:t>‹#›</a:t>
            </a:fld>
            <a:endParaRPr lang="en-IN"/>
          </a:p>
        </p:txBody>
      </p:sp>
      <p:pic>
        <p:nvPicPr>
          <p:cNvPr id="7" name="Picture 6">
            <a:extLst>
              <a:ext uri="{FF2B5EF4-FFF2-40B4-BE49-F238E27FC236}">
                <a16:creationId xmlns="" xmlns:a16="http://schemas.microsoft.com/office/drawing/2014/main" id="{B122B9AB-3CAD-495D-BEDB-89C4C7B77F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924142" y="257931"/>
            <a:ext cx="1905001" cy="1382498"/>
          </a:xfrm>
          <a:prstGeom prst="rect">
            <a:avLst/>
          </a:prstGeom>
        </p:spPr>
      </p:pic>
      <p:cxnSp>
        <p:nvCxnSpPr>
          <p:cNvPr id="9" name="Straight Connector 8">
            <a:extLst>
              <a:ext uri="{FF2B5EF4-FFF2-40B4-BE49-F238E27FC236}">
                <a16:creationId xmlns="" xmlns:a16="http://schemas.microsoft.com/office/drawing/2014/main" id="{CE4C84E9-C215-44A6-9B55-CB854018F9A1}"/>
              </a:ext>
            </a:extLst>
          </p:cNvPr>
          <p:cNvCxnSpPr/>
          <p:nvPr userDrawn="1"/>
        </p:nvCxnSpPr>
        <p:spPr>
          <a:xfrm>
            <a:off x="0" y="6264047"/>
            <a:ext cx="121920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5378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516255-E7A5-4CD4-82E0-DCC168FB2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FB57E6FF-EC0C-4D92-9FDE-6DFA7AFD1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765FB04-F7EF-44FF-8B6A-1F784C418E8C}"/>
              </a:ext>
            </a:extLst>
          </p:cNvPr>
          <p:cNvSpPr>
            <a:spLocks noGrp="1"/>
          </p:cNvSpPr>
          <p:nvPr>
            <p:ph type="dt" sz="half" idx="10"/>
          </p:nvPr>
        </p:nvSpPr>
        <p:spPr/>
        <p:txBody>
          <a:bodyPr/>
          <a:lstStyle/>
          <a:p>
            <a:fld id="{CF577ACE-F1BA-48FE-9F03-ABF95307CDA7}" type="datetime1">
              <a:rPr lang="en-IN" smtClean="0"/>
              <a:t>26-10-2021</a:t>
            </a:fld>
            <a:endParaRPr lang="en-IN"/>
          </a:p>
        </p:txBody>
      </p:sp>
      <p:sp>
        <p:nvSpPr>
          <p:cNvPr id="5" name="Footer Placeholder 4">
            <a:extLst>
              <a:ext uri="{FF2B5EF4-FFF2-40B4-BE49-F238E27FC236}">
                <a16:creationId xmlns="" xmlns:a16="http://schemas.microsoft.com/office/drawing/2014/main" id="{DC4519DF-C469-4653-80F9-F3A2E2181E4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EE077495-F801-4B2F-8334-F0F31084FAB5}"/>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90327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0A0E4E-EEA4-4EA3-94EE-4C48F8A7FC6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A83CC748-B989-4925-A88F-2CBCC62A4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390075D6-A0A7-4A86-AD03-A79913ABEB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C4C232A1-C9DC-49E4-9887-1FD3CE107DD6}"/>
              </a:ext>
            </a:extLst>
          </p:cNvPr>
          <p:cNvSpPr>
            <a:spLocks noGrp="1"/>
          </p:cNvSpPr>
          <p:nvPr>
            <p:ph type="dt" sz="half" idx="10"/>
          </p:nvPr>
        </p:nvSpPr>
        <p:spPr/>
        <p:txBody>
          <a:bodyPr/>
          <a:lstStyle/>
          <a:p>
            <a:fld id="{1E8B0D0C-506E-48A6-AD7D-46F29A081C47}" type="datetime1">
              <a:rPr lang="en-IN" smtClean="0"/>
              <a:t>26-10-2021</a:t>
            </a:fld>
            <a:endParaRPr lang="en-IN"/>
          </a:p>
        </p:txBody>
      </p:sp>
      <p:sp>
        <p:nvSpPr>
          <p:cNvPr id="6" name="Footer Placeholder 5">
            <a:extLst>
              <a:ext uri="{FF2B5EF4-FFF2-40B4-BE49-F238E27FC236}">
                <a16:creationId xmlns="" xmlns:a16="http://schemas.microsoft.com/office/drawing/2014/main" id="{AA4A7ABF-9FC9-46B4-8101-8BDDE4EBCB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D4ADB52C-45CC-48D0-B51D-45157ADC327D}"/>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2080028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9FBE63-45D0-4108-9CC4-3335F013D12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FD37296F-5D38-4A4C-BF9D-3C63AD1A0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BB07E29-6148-473A-B9A3-B52981AB9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4A032AD8-EC80-4535-ABF6-812DB59D8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113A891-B11A-459A-A4A0-65B40E352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7E30A8CA-B35B-4865-9CFA-4A78DB1F2288}"/>
              </a:ext>
            </a:extLst>
          </p:cNvPr>
          <p:cNvSpPr>
            <a:spLocks noGrp="1"/>
          </p:cNvSpPr>
          <p:nvPr>
            <p:ph type="dt" sz="half" idx="10"/>
          </p:nvPr>
        </p:nvSpPr>
        <p:spPr/>
        <p:txBody>
          <a:bodyPr/>
          <a:lstStyle/>
          <a:p>
            <a:fld id="{5BD54526-28B7-4718-A71B-AC11EE54C06D}" type="datetime1">
              <a:rPr lang="en-IN" smtClean="0"/>
              <a:t>26-10-2021</a:t>
            </a:fld>
            <a:endParaRPr lang="en-IN"/>
          </a:p>
        </p:txBody>
      </p:sp>
      <p:sp>
        <p:nvSpPr>
          <p:cNvPr id="8" name="Footer Placeholder 7">
            <a:extLst>
              <a:ext uri="{FF2B5EF4-FFF2-40B4-BE49-F238E27FC236}">
                <a16:creationId xmlns="" xmlns:a16="http://schemas.microsoft.com/office/drawing/2014/main" id="{7078E902-8262-4537-927B-8ECB937CF12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45CE93B8-BCAC-4F22-B1AB-464171051D1C}"/>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17273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879D29-4743-4939-9073-87C4F94C9E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936D3B0-9796-49F5-A3A4-A6505A0C5E2F}"/>
              </a:ext>
            </a:extLst>
          </p:cNvPr>
          <p:cNvSpPr>
            <a:spLocks noGrp="1"/>
          </p:cNvSpPr>
          <p:nvPr>
            <p:ph type="dt" sz="half" idx="10"/>
          </p:nvPr>
        </p:nvSpPr>
        <p:spPr/>
        <p:txBody>
          <a:bodyPr/>
          <a:lstStyle/>
          <a:p>
            <a:fld id="{2DF6082A-EE64-4010-8DAE-CBE602CCF226}" type="datetime1">
              <a:rPr lang="en-IN" smtClean="0"/>
              <a:t>26-10-2021</a:t>
            </a:fld>
            <a:endParaRPr lang="en-IN"/>
          </a:p>
        </p:txBody>
      </p:sp>
      <p:sp>
        <p:nvSpPr>
          <p:cNvPr id="4" name="Footer Placeholder 3">
            <a:extLst>
              <a:ext uri="{FF2B5EF4-FFF2-40B4-BE49-F238E27FC236}">
                <a16:creationId xmlns="" xmlns:a16="http://schemas.microsoft.com/office/drawing/2014/main" id="{4FFA2003-8090-4993-A561-7A5360F0CB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A7B96A34-4892-4D8B-8A84-23C09CD24843}"/>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394734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265335C-11AD-40BE-876C-1CB5E1631249}"/>
              </a:ext>
            </a:extLst>
          </p:cNvPr>
          <p:cNvSpPr>
            <a:spLocks noGrp="1"/>
          </p:cNvSpPr>
          <p:nvPr>
            <p:ph type="dt" sz="half" idx="10"/>
          </p:nvPr>
        </p:nvSpPr>
        <p:spPr/>
        <p:txBody>
          <a:bodyPr/>
          <a:lstStyle/>
          <a:p>
            <a:fld id="{38FF1DEE-AE5C-4B9A-9A6F-BD1A391D3086}" type="datetime1">
              <a:rPr lang="en-IN" smtClean="0"/>
              <a:t>26-10-2021</a:t>
            </a:fld>
            <a:endParaRPr lang="en-IN"/>
          </a:p>
        </p:txBody>
      </p:sp>
      <p:sp>
        <p:nvSpPr>
          <p:cNvPr id="3" name="Footer Placeholder 2">
            <a:extLst>
              <a:ext uri="{FF2B5EF4-FFF2-40B4-BE49-F238E27FC236}">
                <a16:creationId xmlns="" xmlns:a16="http://schemas.microsoft.com/office/drawing/2014/main" id="{96DD63B1-AD38-4379-A0C1-A5BFB7C2D16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7AF27256-DEC8-4900-A4C5-92FC8AB69EDB}"/>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191004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AEFF1A-5391-4EEE-A79C-97726367D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08A9BBE-86AC-4DEB-84F5-D1ADE29762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7F63FCC6-C420-4687-9A46-D90575EBC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D4ECC8B-62E2-4D36-ABF0-021AEA2296BB}"/>
              </a:ext>
            </a:extLst>
          </p:cNvPr>
          <p:cNvSpPr>
            <a:spLocks noGrp="1"/>
          </p:cNvSpPr>
          <p:nvPr>
            <p:ph type="dt" sz="half" idx="10"/>
          </p:nvPr>
        </p:nvSpPr>
        <p:spPr/>
        <p:txBody>
          <a:bodyPr/>
          <a:lstStyle/>
          <a:p>
            <a:fld id="{ADB0E7E6-ED8D-4980-B34B-7C5DCFB9EF0F}" type="datetime1">
              <a:rPr lang="en-IN" smtClean="0"/>
              <a:t>26-10-2021</a:t>
            </a:fld>
            <a:endParaRPr lang="en-IN"/>
          </a:p>
        </p:txBody>
      </p:sp>
      <p:sp>
        <p:nvSpPr>
          <p:cNvPr id="6" name="Footer Placeholder 5">
            <a:extLst>
              <a:ext uri="{FF2B5EF4-FFF2-40B4-BE49-F238E27FC236}">
                <a16:creationId xmlns="" xmlns:a16="http://schemas.microsoft.com/office/drawing/2014/main" id="{2AE892D8-03E8-45C7-85D1-F9C03D3C8F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E2093F0C-F01D-43A5-AF52-16267CFB99C2}"/>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60875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065E7B-884E-49CD-9738-98252D835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399CF381-5791-4CFE-ABAC-801752014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C7BC37A8-B269-4AEB-8372-9D64D3542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284818A-0871-4B17-A293-3D8B8BCDE058}"/>
              </a:ext>
            </a:extLst>
          </p:cNvPr>
          <p:cNvSpPr>
            <a:spLocks noGrp="1"/>
          </p:cNvSpPr>
          <p:nvPr>
            <p:ph type="dt" sz="half" idx="10"/>
          </p:nvPr>
        </p:nvSpPr>
        <p:spPr/>
        <p:txBody>
          <a:bodyPr/>
          <a:lstStyle/>
          <a:p>
            <a:fld id="{D6518574-F2E4-4D94-A36D-DEE492886122}" type="datetime1">
              <a:rPr lang="en-IN" smtClean="0"/>
              <a:t>26-10-2021</a:t>
            </a:fld>
            <a:endParaRPr lang="en-IN"/>
          </a:p>
        </p:txBody>
      </p:sp>
      <p:sp>
        <p:nvSpPr>
          <p:cNvPr id="6" name="Footer Placeholder 5">
            <a:extLst>
              <a:ext uri="{FF2B5EF4-FFF2-40B4-BE49-F238E27FC236}">
                <a16:creationId xmlns="" xmlns:a16="http://schemas.microsoft.com/office/drawing/2014/main" id="{2E3673D5-C5C1-4CB3-8DA3-7D3CBC91DF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9FC0FD6C-2F49-4F92-8361-AE5E3D38BC2A}"/>
              </a:ext>
            </a:extLst>
          </p:cNvPr>
          <p:cNvSpPr>
            <a:spLocks noGrp="1"/>
          </p:cNvSpPr>
          <p:nvPr>
            <p:ph type="sldNum" sz="quarter" idx="12"/>
          </p:nvPr>
        </p:nvSpPr>
        <p:spPr/>
        <p:txBody>
          <a:bodyPr/>
          <a:lstStyle/>
          <a:p>
            <a:fld id="{72CFD60D-3F6E-4A51-94CA-0A34FD1398CB}" type="slidenum">
              <a:rPr lang="en-IN" smtClean="0"/>
              <a:t>‹#›</a:t>
            </a:fld>
            <a:endParaRPr lang="en-IN"/>
          </a:p>
        </p:txBody>
      </p:sp>
    </p:spTree>
    <p:extLst>
      <p:ext uri="{BB962C8B-B14F-4D97-AF65-F5344CB8AC3E}">
        <p14:creationId xmlns:p14="http://schemas.microsoft.com/office/powerpoint/2010/main" val="79249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B707460-C946-4150-8EEC-8EF2C0E5A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0668ED88-2E18-4D81-8846-47B2978C1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7E3728C-61FB-4452-BBE9-70D414719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80BDC-397E-4FCF-8DA6-3F5FC20CB38E}" type="datetime1">
              <a:rPr lang="en-IN" smtClean="0"/>
              <a:t>26-10-2021</a:t>
            </a:fld>
            <a:endParaRPr lang="en-IN"/>
          </a:p>
        </p:txBody>
      </p:sp>
      <p:sp>
        <p:nvSpPr>
          <p:cNvPr id="5" name="Footer Placeholder 4">
            <a:extLst>
              <a:ext uri="{FF2B5EF4-FFF2-40B4-BE49-F238E27FC236}">
                <a16:creationId xmlns="" xmlns:a16="http://schemas.microsoft.com/office/drawing/2014/main" id="{E121FD65-C6EA-48A6-B666-DCC4FD32C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E318FC3D-A5B2-4400-A44E-C1A8602C7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FD60D-3F6E-4A51-94CA-0A34FD1398CB}" type="slidenum">
              <a:rPr lang="en-IN" smtClean="0"/>
              <a:t>‹#›</a:t>
            </a:fld>
            <a:endParaRPr lang="en-IN"/>
          </a:p>
        </p:txBody>
      </p:sp>
    </p:spTree>
    <p:extLst>
      <p:ext uri="{BB962C8B-B14F-4D97-AF65-F5344CB8AC3E}">
        <p14:creationId xmlns:p14="http://schemas.microsoft.com/office/powerpoint/2010/main" val="41608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2D23966-38C8-4174-A569-5987E330D8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78754" y="139960"/>
            <a:ext cx="3348487" cy="1922106"/>
          </a:xfrm>
          <a:prstGeom prst="rect">
            <a:avLst/>
          </a:prstGeom>
        </p:spPr>
      </p:pic>
      <p:sp>
        <p:nvSpPr>
          <p:cNvPr id="6" name="Title 1">
            <a:extLst>
              <a:ext uri="{FF2B5EF4-FFF2-40B4-BE49-F238E27FC236}">
                <a16:creationId xmlns="" xmlns:a16="http://schemas.microsoft.com/office/drawing/2014/main" id="{505C1F84-A7B7-4900-AAA0-0A5FFDB7385B}"/>
              </a:ext>
            </a:extLst>
          </p:cNvPr>
          <p:cNvSpPr>
            <a:spLocks noGrp="1" noChangeArrowheads="1"/>
          </p:cNvSpPr>
          <p:nvPr/>
        </p:nvSpPr>
        <p:spPr bwMode="auto">
          <a:xfrm>
            <a:off x="2266798" y="2341628"/>
            <a:ext cx="7772400" cy="83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IN" altLang="en-US" sz="4000" b="1" dirty="0">
                <a:latin typeface="Calibri Light" panose="020F0302020204030204" pitchFamily="34" charset="0"/>
              </a:rPr>
              <a:t> Egypt Sesame Market Trends</a:t>
            </a:r>
          </a:p>
        </p:txBody>
      </p:sp>
      <p:sp>
        <p:nvSpPr>
          <p:cNvPr id="7" name="Subtitle 2">
            <a:extLst>
              <a:ext uri="{FF2B5EF4-FFF2-40B4-BE49-F238E27FC236}">
                <a16:creationId xmlns="" xmlns:a16="http://schemas.microsoft.com/office/drawing/2014/main" id="{A168D0AB-D935-4E82-B877-C3DB07879190}"/>
              </a:ext>
            </a:extLst>
          </p:cNvPr>
          <p:cNvSpPr>
            <a:spLocks noGrp="1" noChangeArrowheads="1"/>
          </p:cNvSpPr>
          <p:nvPr/>
        </p:nvSpPr>
        <p:spPr bwMode="auto">
          <a:xfrm>
            <a:off x="2952598" y="3023118"/>
            <a:ext cx="6400800" cy="177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IN" altLang="en-US" sz="2000" dirty="0" smtClean="0"/>
              <a:t>Yasser Mohamed </a:t>
            </a:r>
            <a:r>
              <a:rPr lang="en-IN" altLang="en-US" sz="2000" dirty="0" err="1" smtClean="0"/>
              <a:t>AbouGelail</a:t>
            </a:r>
            <a:endParaRPr lang="en-IN" altLang="en-US" sz="2000" dirty="0" smtClean="0"/>
          </a:p>
          <a:p>
            <a:pPr algn="ctr" eaLnBrk="1" hangingPunct="1">
              <a:lnSpc>
                <a:spcPct val="100000"/>
              </a:lnSpc>
              <a:spcBef>
                <a:spcPct val="20000"/>
              </a:spcBef>
              <a:buFont typeface="Arial" panose="020B0604020202020204" pitchFamily="34" charset="0"/>
              <a:buNone/>
            </a:pPr>
            <a:r>
              <a:rPr lang="en-IN" altLang="en-US" sz="2000" dirty="0" smtClean="0"/>
              <a:t> Quality Manager</a:t>
            </a:r>
            <a:endParaRPr lang="en-IN" altLang="en-US" sz="2000" dirty="0"/>
          </a:p>
          <a:p>
            <a:pPr algn="ctr" eaLnBrk="1" hangingPunct="1">
              <a:lnSpc>
                <a:spcPct val="100000"/>
              </a:lnSpc>
              <a:spcBef>
                <a:spcPct val="20000"/>
              </a:spcBef>
              <a:buFont typeface="Arial" panose="020B0604020202020204" pitchFamily="34" charset="0"/>
              <a:buNone/>
            </a:pPr>
            <a:r>
              <a:rPr lang="en-IN" altLang="en-US" sz="2400" dirty="0" smtClean="0">
                <a:solidFill>
                  <a:srgbClr val="FF0000"/>
                </a:solidFill>
              </a:rPr>
              <a:t>Safe Herbs &amp;Spices Co</a:t>
            </a:r>
            <a:endParaRPr lang="en-IN" altLang="en-US" sz="2400" dirty="0">
              <a:solidFill>
                <a:srgbClr val="FF0000"/>
              </a:solidFill>
            </a:endParaRPr>
          </a:p>
          <a:p>
            <a:pPr algn="ctr" eaLnBrk="1" hangingPunct="1">
              <a:lnSpc>
                <a:spcPct val="100000"/>
              </a:lnSpc>
              <a:spcBef>
                <a:spcPct val="20000"/>
              </a:spcBef>
              <a:buFont typeface="Arial" panose="020B0604020202020204" pitchFamily="34" charset="0"/>
              <a:buNone/>
            </a:pPr>
            <a:r>
              <a:rPr lang="en-IN" altLang="en-US" sz="2000" dirty="0" smtClean="0"/>
              <a:t>27/10/2021</a:t>
            </a:r>
            <a:endParaRPr lang="en-IN" altLang="en-US" sz="2000" dirty="0"/>
          </a:p>
        </p:txBody>
      </p:sp>
      <p:sp>
        <p:nvSpPr>
          <p:cNvPr id="9" name="Slide Number Placeholder 8">
            <a:extLst>
              <a:ext uri="{FF2B5EF4-FFF2-40B4-BE49-F238E27FC236}">
                <a16:creationId xmlns="" xmlns:a16="http://schemas.microsoft.com/office/drawing/2014/main" id="{4C4C8F00-B8E4-4429-95C2-190102A21E63}"/>
              </a:ext>
            </a:extLst>
          </p:cNvPr>
          <p:cNvSpPr>
            <a:spLocks noGrp="1"/>
          </p:cNvSpPr>
          <p:nvPr>
            <p:ph type="sldNum" sz="quarter" idx="12"/>
          </p:nvPr>
        </p:nvSpPr>
        <p:spPr/>
        <p:txBody>
          <a:bodyPr/>
          <a:lstStyle/>
          <a:p>
            <a:fld id="{72CFD60D-3F6E-4A51-94CA-0A34FD1398CB}" type="slidenum">
              <a:rPr lang="en-IN" smtClean="0"/>
              <a:t>1</a:t>
            </a:fld>
            <a:endParaRPr lang="en-IN"/>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349" y="4705264"/>
            <a:ext cx="6336508" cy="1396825"/>
          </a:xfrm>
          <a:prstGeom prst="rect">
            <a:avLst/>
          </a:prstGeom>
        </p:spPr>
      </p:pic>
    </p:spTree>
    <p:extLst>
      <p:ext uri="{BB962C8B-B14F-4D97-AF65-F5344CB8AC3E}">
        <p14:creationId xmlns:p14="http://schemas.microsoft.com/office/powerpoint/2010/main" val="201496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(vii) Shipping and logistics- current status and how the industry is responding to it</a:t>
            </a:r>
          </a:p>
        </p:txBody>
      </p:sp>
      <p:sp>
        <p:nvSpPr>
          <p:cNvPr id="3" name="Content Placeholder 2"/>
          <p:cNvSpPr>
            <a:spLocks noGrp="1"/>
          </p:cNvSpPr>
          <p:nvPr>
            <p:ph idx="1"/>
          </p:nvPr>
        </p:nvSpPr>
        <p:spPr/>
        <p:txBody>
          <a:bodyPr/>
          <a:lstStyle/>
          <a:p>
            <a:r>
              <a:rPr lang="en-US" dirty="0" smtClean="0"/>
              <a:t>The current shipment situation is still good compare with other origins</a:t>
            </a:r>
            <a:r>
              <a:rPr lang="en-US" dirty="0" smtClean="0"/>
              <a:t>.</a:t>
            </a:r>
          </a:p>
          <a:p>
            <a:r>
              <a:rPr lang="en-US" dirty="0" smtClean="0"/>
              <a:t>As it takes 3 weeks to ship from Egypt to Europe and for some Europe countries like Italy it’s only one week.</a:t>
            </a:r>
            <a:endParaRPr lang="en-US" dirty="0"/>
          </a:p>
        </p:txBody>
      </p:sp>
      <p:sp>
        <p:nvSpPr>
          <p:cNvPr id="4" name="Slide Number Placeholder 3"/>
          <p:cNvSpPr>
            <a:spLocks noGrp="1"/>
          </p:cNvSpPr>
          <p:nvPr>
            <p:ph type="sldNum" sz="quarter" idx="12"/>
          </p:nvPr>
        </p:nvSpPr>
        <p:spPr/>
        <p:txBody>
          <a:bodyPr/>
          <a:lstStyle/>
          <a:p>
            <a:fld id="{72CFD60D-3F6E-4A51-94CA-0A34FD1398CB}" type="slidenum">
              <a:rPr lang="en-IN" smtClean="0"/>
              <a:t>10</a:t>
            </a:fld>
            <a:endParaRPr lang="en-IN"/>
          </a:p>
        </p:txBody>
      </p:sp>
    </p:spTree>
    <p:extLst>
      <p:ext uri="{BB962C8B-B14F-4D97-AF65-F5344CB8AC3E}">
        <p14:creationId xmlns:p14="http://schemas.microsoft.com/office/powerpoint/2010/main" val="297699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(viii) </a:t>
            </a:r>
            <a:r>
              <a:rPr lang="en-US" b="1" dirty="0" smtClean="0"/>
              <a:t>Prices Expectations</a:t>
            </a:r>
            <a:endParaRPr lang="en-US" b="1" dirty="0"/>
          </a:p>
        </p:txBody>
      </p:sp>
      <p:sp>
        <p:nvSpPr>
          <p:cNvPr id="3" name="Content Placeholder 2"/>
          <p:cNvSpPr>
            <a:spLocks noGrp="1"/>
          </p:cNvSpPr>
          <p:nvPr>
            <p:ph idx="1"/>
          </p:nvPr>
        </p:nvSpPr>
        <p:spPr/>
        <p:txBody>
          <a:bodyPr/>
          <a:lstStyle/>
          <a:p>
            <a:r>
              <a:rPr lang="en-US" dirty="0" smtClean="0"/>
              <a:t>The prices are stables as the demand for Egyptian sesame increased</a:t>
            </a:r>
            <a:r>
              <a:rPr lang="en-US" dirty="0" smtClean="0"/>
              <a:t>.</a:t>
            </a:r>
          </a:p>
          <a:p>
            <a:r>
              <a:rPr lang="en-US" dirty="0" smtClean="0"/>
              <a:t>Although Egyptian Sesame prices are higher than other origin prices but if the price compared with quality we will find that it’s cheaper.</a:t>
            </a:r>
            <a:endParaRPr lang="en-US" dirty="0" smtClean="0"/>
          </a:p>
          <a:p>
            <a:endParaRPr lang="en-US" dirty="0"/>
          </a:p>
        </p:txBody>
      </p:sp>
      <p:sp>
        <p:nvSpPr>
          <p:cNvPr id="4" name="Slide Number Placeholder 3"/>
          <p:cNvSpPr>
            <a:spLocks noGrp="1"/>
          </p:cNvSpPr>
          <p:nvPr>
            <p:ph type="sldNum" sz="quarter" idx="12"/>
          </p:nvPr>
        </p:nvSpPr>
        <p:spPr/>
        <p:txBody>
          <a:bodyPr/>
          <a:lstStyle/>
          <a:p>
            <a:fld id="{72CFD60D-3F6E-4A51-94CA-0A34FD1398CB}" type="slidenum">
              <a:rPr lang="en-IN" smtClean="0"/>
              <a:t>11</a:t>
            </a:fld>
            <a:endParaRPr lang="en-IN"/>
          </a:p>
        </p:txBody>
      </p:sp>
    </p:spTree>
    <p:extLst>
      <p:ext uri="{BB962C8B-B14F-4D97-AF65-F5344CB8AC3E}">
        <p14:creationId xmlns:p14="http://schemas.microsoft.com/office/powerpoint/2010/main" val="124347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26" y="230520"/>
            <a:ext cx="8175171" cy="1325563"/>
          </a:xfrm>
        </p:spPr>
        <p:txBody>
          <a:bodyPr/>
          <a:lstStyle/>
          <a:p>
            <a:r>
              <a:rPr lang="en-US" b="1" dirty="0"/>
              <a:t>(ix) </a:t>
            </a:r>
            <a:r>
              <a:rPr lang="en-US" b="1" dirty="0" smtClean="0"/>
              <a:t>Some Photos for Egyptian Sesame</a:t>
            </a:r>
            <a:endParaRPr lang="en-US"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7266" y="1659089"/>
            <a:ext cx="3064120" cy="2593335"/>
          </a:xfrm>
        </p:spPr>
      </p:pic>
      <p:sp>
        <p:nvSpPr>
          <p:cNvPr id="4" name="Slide Number Placeholder 3"/>
          <p:cNvSpPr>
            <a:spLocks noGrp="1"/>
          </p:cNvSpPr>
          <p:nvPr>
            <p:ph type="sldNum" sz="quarter" idx="12"/>
          </p:nvPr>
        </p:nvSpPr>
        <p:spPr/>
        <p:txBody>
          <a:bodyPr/>
          <a:lstStyle/>
          <a:p>
            <a:fld id="{72CFD60D-3F6E-4A51-94CA-0A34FD1398CB}" type="slidenum">
              <a:rPr lang="en-IN" smtClean="0"/>
              <a:t>12</a:t>
            </a:fld>
            <a:endParaRPr lang="en-IN"/>
          </a:p>
        </p:txBody>
      </p:sp>
      <p:sp>
        <p:nvSpPr>
          <p:cNvPr id="6" name="Rectangle 5"/>
          <p:cNvSpPr/>
          <p:nvPr/>
        </p:nvSpPr>
        <p:spPr>
          <a:xfrm>
            <a:off x="433137" y="4483768"/>
            <a:ext cx="3192379" cy="312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10 days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221" y="1732546"/>
            <a:ext cx="3112169" cy="2558716"/>
          </a:xfrm>
          <a:prstGeom prst="rect">
            <a:avLst/>
          </a:prstGeom>
        </p:spPr>
      </p:pic>
      <p:sp>
        <p:nvSpPr>
          <p:cNvPr id="8" name="Rectangle 7"/>
          <p:cNvSpPr/>
          <p:nvPr/>
        </p:nvSpPr>
        <p:spPr>
          <a:xfrm>
            <a:off x="4195011" y="4483767"/>
            <a:ext cx="3192379" cy="312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30 days</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504" y="1732546"/>
            <a:ext cx="3256203" cy="2446422"/>
          </a:xfrm>
          <a:prstGeom prst="rect">
            <a:avLst/>
          </a:prstGeom>
        </p:spPr>
      </p:pic>
      <p:sp>
        <p:nvSpPr>
          <p:cNvPr id="10" name="Rectangle 9"/>
          <p:cNvSpPr/>
          <p:nvPr/>
        </p:nvSpPr>
        <p:spPr>
          <a:xfrm>
            <a:off x="7812504" y="4479756"/>
            <a:ext cx="3192379" cy="312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45 days</a:t>
            </a:r>
            <a:endParaRPr lang="en-US" dirty="0"/>
          </a:p>
        </p:txBody>
      </p:sp>
    </p:spTree>
    <p:extLst>
      <p:ext uri="{BB962C8B-B14F-4D97-AF65-F5344CB8AC3E}">
        <p14:creationId xmlns:p14="http://schemas.microsoft.com/office/powerpoint/2010/main" val="79569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(ix) </a:t>
            </a:r>
            <a:r>
              <a:rPr lang="en-US" b="1" dirty="0" smtClean="0"/>
              <a:t>Some Photos for Egyptian Sesame</a:t>
            </a:r>
            <a:endParaRPr lang="en-US" b="1"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1700460"/>
            <a:ext cx="2229779" cy="2593335"/>
          </a:xfrm>
        </p:spPr>
      </p:pic>
      <p:sp>
        <p:nvSpPr>
          <p:cNvPr id="4" name="Slide Number Placeholder 3"/>
          <p:cNvSpPr>
            <a:spLocks noGrp="1"/>
          </p:cNvSpPr>
          <p:nvPr>
            <p:ph type="sldNum" sz="quarter" idx="12"/>
          </p:nvPr>
        </p:nvSpPr>
        <p:spPr/>
        <p:txBody>
          <a:bodyPr/>
          <a:lstStyle/>
          <a:p>
            <a:fld id="{72CFD60D-3F6E-4A51-94CA-0A34FD1398CB}" type="slidenum">
              <a:rPr lang="en-IN" smtClean="0"/>
              <a:t>13</a:t>
            </a:fld>
            <a:endParaRPr lang="en-IN"/>
          </a:p>
        </p:txBody>
      </p:sp>
      <p:sp>
        <p:nvSpPr>
          <p:cNvPr id="6" name="Rectangle 5"/>
          <p:cNvSpPr/>
          <p:nvPr/>
        </p:nvSpPr>
        <p:spPr>
          <a:xfrm>
            <a:off x="72189" y="4383502"/>
            <a:ext cx="2245895" cy="312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60 days</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9049" y="1732546"/>
            <a:ext cx="1915039" cy="2558716"/>
          </a:xfrm>
          <a:prstGeom prst="rect">
            <a:avLst/>
          </a:prstGeom>
        </p:spPr>
      </p:pic>
      <p:sp>
        <p:nvSpPr>
          <p:cNvPr id="8" name="Rectangle 7"/>
          <p:cNvSpPr/>
          <p:nvPr/>
        </p:nvSpPr>
        <p:spPr>
          <a:xfrm>
            <a:off x="3069049" y="4447670"/>
            <a:ext cx="1839835" cy="312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60 days</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2652" y="1732546"/>
            <a:ext cx="2422360" cy="2558716"/>
          </a:xfrm>
          <a:prstGeom prst="rect">
            <a:avLst/>
          </a:prstGeom>
        </p:spPr>
      </p:pic>
      <p:sp>
        <p:nvSpPr>
          <p:cNvPr id="10" name="Rectangle 9"/>
          <p:cNvSpPr/>
          <p:nvPr/>
        </p:nvSpPr>
        <p:spPr>
          <a:xfrm>
            <a:off x="5719010" y="4411572"/>
            <a:ext cx="2149643" cy="312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Harvest</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902" y="1732546"/>
            <a:ext cx="2170699" cy="2558715"/>
          </a:xfrm>
          <a:prstGeom prst="rect">
            <a:avLst/>
          </a:prstGeom>
        </p:spPr>
      </p:pic>
      <p:sp>
        <p:nvSpPr>
          <p:cNvPr id="12" name="Rectangle 11"/>
          <p:cNvSpPr/>
          <p:nvPr/>
        </p:nvSpPr>
        <p:spPr>
          <a:xfrm>
            <a:off x="9127958" y="4447669"/>
            <a:ext cx="2149643" cy="312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After Drying</a:t>
            </a:r>
            <a:endParaRPr lang="en-US" dirty="0"/>
          </a:p>
        </p:txBody>
      </p:sp>
    </p:spTree>
    <p:extLst>
      <p:ext uri="{BB962C8B-B14F-4D97-AF65-F5344CB8AC3E}">
        <p14:creationId xmlns:p14="http://schemas.microsoft.com/office/powerpoint/2010/main" val="19693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7200" dirty="0" smtClean="0"/>
              <a:t>Thank you</a:t>
            </a:r>
            <a:endParaRPr lang="en-US" sz="7200" dirty="0"/>
          </a:p>
        </p:txBody>
      </p:sp>
      <p:sp>
        <p:nvSpPr>
          <p:cNvPr id="4" name="Slide Number Placeholder 3"/>
          <p:cNvSpPr>
            <a:spLocks noGrp="1"/>
          </p:cNvSpPr>
          <p:nvPr>
            <p:ph type="sldNum" sz="quarter" idx="12"/>
          </p:nvPr>
        </p:nvSpPr>
        <p:spPr/>
        <p:txBody>
          <a:bodyPr/>
          <a:lstStyle/>
          <a:p>
            <a:fld id="{72CFD60D-3F6E-4A51-94CA-0A34FD1398CB}" type="slidenum">
              <a:rPr lang="en-IN" smtClean="0"/>
              <a:t>14</a:t>
            </a:fld>
            <a:endParaRPr lang="en-IN"/>
          </a:p>
        </p:txBody>
      </p:sp>
    </p:spTree>
    <p:extLst>
      <p:ext uri="{BB962C8B-B14F-4D97-AF65-F5344CB8AC3E}">
        <p14:creationId xmlns:p14="http://schemas.microsoft.com/office/powerpoint/2010/main" val="132152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(iv) </a:t>
            </a:r>
            <a:r>
              <a:rPr lang="en-US" b="1" dirty="0" smtClean="0"/>
              <a:t>Sesame In Egypt</a:t>
            </a:r>
            <a:endParaRPr lang="en-US" b="1" dirty="0"/>
          </a:p>
        </p:txBody>
      </p:sp>
      <p:sp>
        <p:nvSpPr>
          <p:cNvPr id="3" name="Content Placeholder 2"/>
          <p:cNvSpPr>
            <a:spLocks noGrp="1"/>
          </p:cNvSpPr>
          <p:nvPr>
            <p:ph idx="1"/>
          </p:nvPr>
        </p:nvSpPr>
        <p:spPr/>
        <p:txBody>
          <a:bodyPr>
            <a:normAutofit fontScale="92500" lnSpcReduction="10000"/>
          </a:bodyPr>
          <a:lstStyle/>
          <a:p>
            <a:r>
              <a:rPr lang="en-US" dirty="0" err="1"/>
              <a:t>Sesamum</a:t>
            </a:r>
            <a:r>
              <a:rPr lang="en-US" dirty="0"/>
              <a:t> </a:t>
            </a:r>
            <a:r>
              <a:rPr lang="en-US" dirty="0" err="1"/>
              <a:t>indicum</a:t>
            </a:r>
            <a:r>
              <a:rPr lang="en-US" dirty="0"/>
              <a:t>, the botanical name of the popular oil plant, has perfect features for the climatic conditions of Egypt: the plant thrives well in dry areas and needs relatively small amounts of water. Hence, sesame products are particularly important in Egypt’s cuisine. </a:t>
            </a:r>
            <a:r>
              <a:rPr lang="en-US" dirty="0" err="1"/>
              <a:t>Tahina</a:t>
            </a:r>
            <a:r>
              <a:rPr lang="en-US" dirty="0"/>
              <a:t>, a paste made from pure sesame is used for instance as sauce in several dishes and builds the basic ingredient in typical Egyptian creations such as hummus. </a:t>
            </a:r>
            <a:endParaRPr lang="en-US" dirty="0" smtClean="0"/>
          </a:p>
          <a:p>
            <a:r>
              <a:rPr lang="en-US" dirty="0"/>
              <a:t>S</a:t>
            </a:r>
            <a:r>
              <a:rPr lang="en-US" dirty="0" smtClean="0"/>
              <a:t>esame </a:t>
            </a:r>
            <a:r>
              <a:rPr lang="en-US" dirty="0"/>
              <a:t>is also very liked as sweet variation. Unsurprisingly, when knowing that sesame already occurred in the Greek epoch of Egypt (4th to 1st century BC). It is even told that sesame was used in ancient Egypt. There are statements that the seeds were found in the tomb of </a:t>
            </a:r>
            <a:r>
              <a:rPr lang="en-US" dirty="0" err="1"/>
              <a:t>Tutankhamun</a:t>
            </a:r>
            <a:r>
              <a:rPr lang="en-US" dirty="0"/>
              <a:t> (Egyptian king from 1333 to 1323 BC). However, what is certain is that sesame was already planted in Mesopotamia around 3000 BC and has spread since then.</a:t>
            </a:r>
          </a:p>
        </p:txBody>
      </p:sp>
      <p:sp>
        <p:nvSpPr>
          <p:cNvPr id="4" name="Slide Number Placeholder 3"/>
          <p:cNvSpPr>
            <a:spLocks noGrp="1"/>
          </p:cNvSpPr>
          <p:nvPr>
            <p:ph type="sldNum" sz="quarter" idx="12"/>
          </p:nvPr>
        </p:nvSpPr>
        <p:spPr/>
        <p:txBody>
          <a:bodyPr/>
          <a:lstStyle/>
          <a:p>
            <a:fld id="{72CFD60D-3F6E-4A51-94CA-0A34FD1398CB}" type="slidenum">
              <a:rPr lang="en-IN" smtClean="0"/>
              <a:t>2</a:t>
            </a:fld>
            <a:endParaRPr lang="en-IN"/>
          </a:p>
        </p:txBody>
      </p:sp>
    </p:spTree>
    <p:extLst>
      <p:ext uri="{BB962C8B-B14F-4D97-AF65-F5344CB8AC3E}">
        <p14:creationId xmlns:p14="http://schemas.microsoft.com/office/powerpoint/2010/main" val="3475195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4E7464-92E7-45D2-BA9D-D88E4B867BCD}"/>
              </a:ext>
            </a:extLst>
          </p:cNvPr>
          <p:cNvSpPr>
            <a:spLocks noGrp="1"/>
          </p:cNvSpPr>
          <p:nvPr>
            <p:ph type="title"/>
          </p:nvPr>
        </p:nvSpPr>
        <p:spPr/>
        <p:txBody>
          <a:bodyPr>
            <a:normAutofit fontScale="90000"/>
          </a:bodyPr>
          <a:lstStyle/>
          <a:p>
            <a:r>
              <a:rPr lang="en-US" b="1" dirty="0"/>
              <a:t>(i) </a:t>
            </a:r>
            <a:r>
              <a:rPr lang="en-US" b="1" dirty="0" smtClean="0"/>
              <a:t>Egyptian Sesame Cultivation and Types</a:t>
            </a:r>
            <a:r>
              <a:rPr lang="en-US" b="1" dirty="0" smtClean="0"/>
              <a:t>?</a:t>
            </a:r>
            <a:r>
              <a:rPr lang="en-US" dirty="0"/>
              <a:t/>
            </a:r>
            <a:br>
              <a:rPr lang="en-US" dirty="0"/>
            </a:br>
            <a:endParaRPr lang="en-IN" dirty="0"/>
          </a:p>
        </p:txBody>
      </p:sp>
      <p:sp>
        <p:nvSpPr>
          <p:cNvPr id="3" name="Content Placeholder 2">
            <a:extLst>
              <a:ext uri="{FF2B5EF4-FFF2-40B4-BE49-F238E27FC236}">
                <a16:creationId xmlns="" xmlns:a16="http://schemas.microsoft.com/office/drawing/2014/main" id="{4DDF0899-C1A2-4C9D-8A4A-31B6393E084F}"/>
              </a:ext>
            </a:extLst>
          </p:cNvPr>
          <p:cNvSpPr>
            <a:spLocks noGrp="1"/>
          </p:cNvSpPr>
          <p:nvPr>
            <p:ph idx="1"/>
          </p:nvPr>
        </p:nvSpPr>
        <p:spPr/>
        <p:txBody>
          <a:bodyPr>
            <a:normAutofit/>
          </a:bodyPr>
          <a:lstStyle/>
          <a:p>
            <a:r>
              <a:rPr lang="en-IN" dirty="0" smtClean="0"/>
              <a:t>Sesame Cultivation in Egypt starts End of May and Harvested is in September.</a:t>
            </a:r>
          </a:p>
          <a:p>
            <a:r>
              <a:rPr lang="en-US" dirty="0"/>
              <a:t>Sesame seeds </a:t>
            </a:r>
            <a:r>
              <a:rPr lang="en-US" dirty="0" smtClean="0"/>
              <a:t>production increased </a:t>
            </a:r>
            <a:r>
              <a:rPr lang="en-US" dirty="0"/>
              <a:t>over the years along with its demand. The </a:t>
            </a:r>
            <a:r>
              <a:rPr lang="en-US" dirty="0" smtClean="0"/>
              <a:t>range </a:t>
            </a:r>
            <a:r>
              <a:rPr lang="en-US" dirty="0"/>
              <a:t>of </a:t>
            </a:r>
            <a:r>
              <a:rPr lang="en-US" dirty="0" smtClean="0"/>
              <a:t>white&amp; </a:t>
            </a:r>
            <a:r>
              <a:rPr lang="en-US" dirty="0"/>
              <a:t>brown </a:t>
            </a:r>
            <a:r>
              <a:rPr lang="en-US" dirty="0" smtClean="0"/>
              <a:t>sesame are </a:t>
            </a:r>
            <a:r>
              <a:rPr lang="en-US" dirty="0"/>
              <a:t>one of the most favored crops to farmers </a:t>
            </a:r>
            <a:r>
              <a:rPr lang="en-US" dirty="0" smtClean="0"/>
              <a:t>due to its </a:t>
            </a:r>
            <a:r>
              <a:rPr lang="en-US" dirty="0"/>
              <a:t>resistance to withstand unfavorable weather conditions &amp; grow with minimum attention. </a:t>
            </a:r>
            <a:endParaRPr lang="en-IN" dirty="0"/>
          </a:p>
        </p:txBody>
      </p:sp>
      <p:sp>
        <p:nvSpPr>
          <p:cNvPr id="4" name="Slide Number Placeholder 3">
            <a:extLst>
              <a:ext uri="{FF2B5EF4-FFF2-40B4-BE49-F238E27FC236}">
                <a16:creationId xmlns="" xmlns:a16="http://schemas.microsoft.com/office/drawing/2014/main" id="{26BFE43F-B262-44E6-856E-EDA7CE503BA5}"/>
              </a:ext>
            </a:extLst>
          </p:cNvPr>
          <p:cNvSpPr>
            <a:spLocks noGrp="1"/>
          </p:cNvSpPr>
          <p:nvPr>
            <p:ph type="sldNum" sz="quarter" idx="12"/>
          </p:nvPr>
        </p:nvSpPr>
        <p:spPr/>
        <p:txBody>
          <a:bodyPr/>
          <a:lstStyle/>
          <a:p>
            <a:fld id="{72CFD60D-3F6E-4A51-94CA-0A34FD1398CB}" type="slidenum">
              <a:rPr lang="en-IN" smtClean="0"/>
              <a:t>3</a:t>
            </a:fld>
            <a:endParaRPr lang="en-IN"/>
          </a:p>
        </p:txBody>
      </p:sp>
    </p:spTree>
    <p:extLst>
      <p:ext uri="{BB962C8B-B14F-4D97-AF65-F5344CB8AC3E}">
        <p14:creationId xmlns:p14="http://schemas.microsoft.com/office/powerpoint/2010/main" val="1380202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(ii) Factors that drive supply </a:t>
            </a:r>
            <a:r>
              <a:rPr lang="en-US" b="1" dirty="0" smtClean="0"/>
              <a:t>for </a:t>
            </a:r>
            <a:r>
              <a:rPr lang="en-US" b="1" dirty="0" smtClean="0"/>
              <a:t>sesame?</a:t>
            </a:r>
            <a:endParaRPr lang="en-US" b="1" dirty="0"/>
          </a:p>
        </p:txBody>
      </p:sp>
      <p:sp>
        <p:nvSpPr>
          <p:cNvPr id="3" name="Content Placeholder 2"/>
          <p:cNvSpPr>
            <a:spLocks noGrp="1"/>
          </p:cNvSpPr>
          <p:nvPr>
            <p:ph idx="1"/>
          </p:nvPr>
        </p:nvSpPr>
        <p:spPr/>
        <p:txBody>
          <a:bodyPr>
            <a:normAutofit/>
          </a:bodyPr>
          <a:lstStyle/>
          <a:p>
            <a:r>
              <a:rPr lang="en-US" sz="2400" b="1" dirty="0" smtClean="0">
                <a:ea typeface="Calibri"/>
                <a:cs typeface="Arial"/>
              </a:rPr>
              <a:t>Supply:</a:t>
            </a:r>
          </a:p>
          <a:p>
            <a:pPr marL="0" indent="0">
              <a:buNone/>
            </a:pPr>
            <a:r>
              <a:rPr lang="en-US" sz="2400" b="1" dirty="0" smtClean="0">
                <a:ea typeface="Calibri"/>
                <a:cs typeface="Arial"/>
              </a:rPr>
              <a:t>-</a:t>
            </a:r>
            <a:r>
              <a:rPr lang="en-US" b="1" dirty="0" smtClean="0">
                <a:solidFill>
                  <a:srgbClr val="FF0000"/>
                </a:solidFill>
                <a:ea typeface="Calibri"/>
                <a:cs typeface="Arial"/>
              </a:rPr>
              <a:t>Cultivated Area </a:t>
            </a:r>
            <a:r>
              <a:rPr lang="en-US" sz="2400" b="1" dirty="0" smtClean="0">
                <a:ea typeface="Calibri"/>
                <a:cs typeface="Arial"/>
              </a:rPr>
              <a:t>:</a:t>
            </a:r>
            <a:r>
              <a:rPr lang="en-US" sz="2400" b="1" dirty="0">
                <a:ea typeface="Calibri"/>
                <a:cs typeface="Arial"/>
              </a:rPr>
              <a:t> </a:t>
            </a:r>
            <a:r>
              <a:rPr lang="en-US" sz="2400" b="1" dirty="0" smtClean="0">
                <a:ea typeface="Calibri"/>
                <a:cs typeface="Arial"/>
              </a:rPr>
              <a:t>Egypt has actually 16500 ha of sesame seeds cultivation. The cultivation area is increasing from year to year.</a:t>
            </a:r>
          </a:p>
          <a:p>
            <a:pPr marL="0" indent="0">
              <a:lnSpc>
                <a:spcPct val="107000"/>
              </a:lnSpc>
              <a:spcAft>
                <a:spcPts val="800"/>
              </a:spcAft>
              <a:buNone/>
            </a:pPr>
            <a:r>
              <a:rPr lang="en-US" sz="2400" b="1" dirty="0">
                <a:ea typeface="Calibri"/>
                <a:cs typeface="Arial"/>
              </a:rPr>
              <a:t>-</a:t>
            </a:r>
            <a:r>
              <a:rPr lang="en-US" b="1" dirty="0" smtClean="0">
                <a:solidFill>
                  <a:srgbClr val="FF0000"/>
                </a:solidFill>
                <a:ea typeface="Calibri"/>
                <a:cs typeface="Arial"/>
              </a:rPr>
              <a:t>Weather conditions:</a:t>
            </a:r>
            <a:r>
              <a:rPr lang="en-US" sz="2400" b="1" dirty="0" smtClean="0">
                <a:ea typeface="Calibri"/>
                <a:cs typeface="Arial"/>
              </a:rPr>
              <a:t> In Egypt we have very good weather conditions for the cultivation and we are not suffering from flood and drought like in many other origins.</a:t>
            </a:r>
            <a:endParaRPr lang="en-US" sz="2400" dirty="0"/>
          </a:p>
        </p:txBody>
      </p:sp>
      <p:sp>
        <p:nvSpPr>
          <p:cNvPr id="4" name="Slide Number Placeholder 3"/>
          <p:cNvSpPr>
            <a:spLocks noGrp="1"/>
          </p:cNvSpPr>
          <p:nvPr>
            <p:ph type="sldNum" sz="quarter" idx="12"/>
          </p:nvPr>
        </p:nvSpPr>
        <p:spPr/>
        <p:txBody>
          <a:bodyPr/>
          <a:lstStyle/>
          <a:p>
            <a:fld id="{72CFD60D-3F6E-4A51-94CA-0A34FD1398CB}" type="slidenum">
              <a:rPr lang="en-IN" smtClean="0"/>
              <a:t>4</a:t>
            </a:fld>
            <a:endParaRPr lang="en-I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789" y="4268982"/>
            <a:ext cx="22860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134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(ii) Factors that drive </a:t>
            </a:r>
            <a:r>
              <a:rPr lang="en-US" b="1" dirty="0" smtClean="0"/>
              <a:t>demand </a:t>
            </a:r>
            <a:r>
              <a:rPr lang="en-US" b="1" dirty="0"/>
              <a:t>for </a:t>
            </a:r>
            <a:r>
              <a:rPr lang="en-US" b="1" dirty="0" smtClean="0"/>
              <a:t>sesame?</a:t>
            </a:r>
            <a:endParaRPr lang="en-US" b="1" dirty="0"/>
          </a:p>
        </p:txBody>
      </p:sp>
      <p:sp>
        <p:nvSpPr>
          <p:cNvPr id="3" name="Content Placeholder 2"/>
          <p:cNvSpPr>
            <a:spLocks noGrp="1"/>
          </p:cNvSpPr>
          <p:nvPr>
            <p:ph idx="1"/>
          </p:nvPr>
        </p:nvSpPr>
        <p:spPr/>
        <p:txBody>
          <a:bodyPr/>
          <a:lstStyle/>
          <a:p>
            <a:r>
              <a:rPr lang="en-US" b="1" dirty="0" smtClean="0">
                <a:ea typeface="Calibri"/>
                <a:cs typeface="Arial"/>
              </a:rPr>
              <a:t>Demand:</a:t>
            </a:r>
          </a:p>
          <a:p>
            <a:pPr marL="0" indent="0">
              <a:buNone/>
            </a:pPr>
            <a:r>
              <a:rPr lang="en-US" b="1" dirty="0" smtClean="0">
                <a:ea typeface="Calibri"/>
                <a:cs typeface="Arial"/>
              </a:rPr>
              <a:t>-</a:t>
            </a:r>
            <a:r>
              <a:rPr lang="en-US" b="1" dirty="0" smtClean="0">
                <a:solidFill>
                  <a:srgbClr val="FF0000"/>
                </a:solidFill>
                <a:ea typeface="Calibri"/>
                <a:cs typeface="Arial"/>
              </a:rPr>
              <a:t>Price</a:t>
            </a:r>
            <a:r>
              <a:rPr lang="en-US" b="1" dirty="0" smtClean="0">
                <a:ea typeface="Calibri"/>
                <a:cs typeface="Arial"/>
              </a:rPr>
              <a:t> </a:t>
            </a:r>
            <a:r>
              <a:rPr lang="en-US" b="1" dirty="0">
                <a:ea typeface="Calibri"/>
                <a:cs typeface="Arial"/>
              </a:rPr>
              <a:t>is the </a:t>
            </a:r>
            <a:r>
              <a:rPr lang="en-US" b="1" dirty="0" smtClean="0">
                <a:ea typeface="Calibri"/>
                <a:cs typeface="Arial"/>
              </a:rPr>
              <a:t>most important factor </a:t>
            </a:r>
            <a:r>
              <a:rPr lang="en-US" b="1" dirty="0">
                <a:ea typeface="Calibri"/>
                <a:cs typeface="Arial"/>
              </a:rPr>
              <a:t>affecting the demand </a:t>
            </a:r>
            <a:r>
              <a:rPr lang="en-US" b="1" dirty="0" smtClean="0">
                <a:ea typeface="Calibri"/>
                <a:cs typeface="Arial"/>
              </a:rPr>
              <a:t>in </a:t>
            </a:r>
            <a:r>
              <a:rPr lang="en-US" b="1" dirty="0">
                <a:ea typeface="Calibri"/>
                <a:cs typeface="Arial"/>
              </a:rPr>
              <a:t>the </a:t>
            </a:r>
            <a:r>
              <a:rPr lang="en-US" b="1" dirty="0" smtClean="0">
                <a:ea typeface="Calibri"/>
                <a:cs typeface="Arial"/>
              </a:rPr>
              <a:t>market.  </a:t>
            </a:r>
            <a:r>
              <a:rPr lang="en-US" b="1" dirty="0">
                <a:ea typeface="Calibri"/>
                <a:cs typeface="Arial"/>
              </a:rPr>
              <a:t>W</a:t>
            </a:r>
            <a:r>
              <a:rPr lang="en-US" b="1" dirty="0" smtClean="0">
                <a:ea typeface="Calibri"/>
                <a:cs typeface="Arial"/>
              </a:rPr>
              <a:t>hen </a:t>
            </a:r>
            <a:r>
              <a:rPr lang="en-US" b="1" dirty="0">
                <a:ea typeface="Calibri"/>
                <a:cs typeface="Arial"/>
              </a:rPr>
              <a:t>the </a:t>
            </a:r>
            <a:r>
              <a:rPr lang="en-US" b="1" dirty="0" smtClean="0">
                <a:ea typeface="Calibri"/>
                <a:cs typeface="Arial"/>
              </a:rPr>
              <a:t>price increase</a:t>
            </a:r>
            <a:r>
              <a:rPr lang="en-US" b="1" dirty="0">
                <a:ea typeface="Calibri"/>
                <a:cs typeface="Arial"/>
              </a:rPr>
              <a:t>, the demand </a:t>
            </a:r>
            <a:r>
              <a:rPr lang="en-US" b="1" dirty="0" smtClean="0">
                <a:ea typeface="Calibri"/>
                <a:cs typeface="Arial"/>
              </a:rPr>
              <a:t>decreases as </a:t>
            </a:r>
            <a:r>
              <a:rPr lang="en-US" b="1" dirty="0">
                <a:ea typeface="Calibri"/>
                <a:cs typeface="Arial"/>
              </a:rPr>
              <a:t>the consumer always looks for the cheapest alternative</a:t>
            </a:r>
            <a:r>
              <a:rPr lang="en-US" b="1" dirty="0" smtClean="0">
                <a:ea typeface="Calibri"/>
                <a:cs typeface="Arial"/>
              </a:rPr>
              <a:t>.</a:t>
            </a:r>
          </a:p>
          <a:p>
            <a:pPr marL="0" indent="0">
              <a:buNone/>
            </a:pPr>
            <a:r>
              <a:rPr lang="en-US" b="1" dirty="0" smtClean="0">
                <a:cs typeface="Arial"/>
              </a:rPr>
              <a:t>-</a:t>
            </a:r>
            <a:r>
              <a:rPr lang="en-US" b="1" dirty="0"/>
              <a:t> </a:t>
            </a:r>
            <a:r>
              <a:rPr lang="en-US" b="1" dirty="0">
                <a:solidFill>
                  <a:srgbClr val="FF0000"/>
                </a:solidFill>
              </a:rPr>
              <a:t>Quality </a:t>
            </a:r>
            <a:r>
              <a:rPr lang="en-US" b="1" dirty="0" smtClean="0">
                <a:solidFill>
                  <a:srgbClr val="FF0000"/>
                </a:solidFill>
              </a:rPr>
              <a:t>of sesame</a:t>
            </a:r>
            <a:r>
              <a:rPr lang="en-US" b="1" dirty="0" smtClean="0"/>
              <a:t>: The </a:t>
            </a:r>
            <a:r>
              <a:rPr lang="en-US" b="1" dirty="0"/>
              <a:t>consumer is always looking </a:t>
            </a:r>
            <a:r>
              <a:rPr lang="en-US" b="1" dirty="0" smtClean="0"/>
              <a:t>for a good quality and </a:t>
            </a:r>
            <a:r>
              <a:rPr lang="en-US" b="1" dirty="0"/>
              <a:t>encourages the purchase of high quality products, which increases the demand for them.</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2CFD60D-3F6E-4A51-94CA-0A34FD1398CB}" type="slidenum">
              <a:rPr lang="en-IN" smtClean="0"/>
              <a:t>5</a:t>
            </a:fld>
            <a:endParaRPr lang="en-IN"/>
          </a:p>
        </p:txBody>
      </p:sp>
    </p:spTree>
    <p:extLst>
      <p:ext uri="{BB962C8B-B14F-4D97-AF65-F5344CB8AC3E}">
        <p14:creationId xmlns:p14="http://schemas.microsoft.com/office/powerpoint/2010/main" val="3708892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US" b="1" dirty="0"/>
              <a:t>iii) Which origins are the major suppliers of sesame to </a:t>
            </a:r>
            <a:r>
              <a:rPr lang="en-US" b="1" dirty="0" smtClean="0"/>
              <a:t>Egyptian market</a:t>
            </a:r>
            <a:r>
              <a:rPr lang="en-US" b="1" dirty="0"/>
              <a:t>? </a:t>
            </a:r>
            <a:endParaRPr lang="en-US" dirty="0"/>
          </a:p>
        </p:txBody>
      </p:sp>
      <p:sp>
        <p:nvSpPr>
          <p:cNvPr id="3" name="Content Placeholder 2"/>
          <p:cNvSpPr>
            <a:spLocks noGrp="1"/>
          </p:cNvSpPr>
          <p:nvPr>
            <p:ph idx="1"/>
          </p:nvPr>
        </p:nvSpPr>
        <p:spPr/>
        <p:txBody>
          <a:bodyPr/>
          <a:lstStyle/>
          <a:p>
            <a:r>
              <a:rPr lang="en-US" dirty="0" smtClean="0"/>
              <a:t>Egyptian Origin is the Major Supplier for Sesame Market in Egypt.</a:t>
            </a:r>
            <a:endParaRPr lang="en-US" dirty="0"/>
          </a:p>
          <a:p>
            <a:r>
              <a:rPr lang="en-US" dirty="0" smtClean="0"/>
              <a:t>Sudan Origin is also sell in the Market in Egypt because it’s cheaper than Egyptian but lower quality than Egyptian Quality.</a:t>
            </a:r>
            <a:endParaRPr lang="en-US" dirty="0"/>
          </a:p>
        </p:txBody>
      </p:sp>
      <p:sp>
        <p:nvSpPr>
          <p:cNvPr id="4" name="Slide Number Placeholder 3"/>
          <p:cNvSpPr>
            <a:spLocks noGrp="1"/>
          </p:cNvSpPr>
          <p:nvPr>
            <p:ph type="sldNum" sz="quarter" idx="12"/>
          </p:nvPr>
        </p:nvSpPr>
        <p:spPr/>
        <p:txBody>
          <a:bodyPr/>
          <a:lstStyle/>
          <a:p>
            <a:fld id="{72CFD60D-3F6E-4A51-94CA-0A34FD1398CB}" type="slidenum">
              <a:rPr lang="en-IN" smtClean="0"/>
              <a:t>6</a:t>
            </a:fld>
            <a:endParaRPr lang="en-IN"/>
          </a:p>
        </p:txBody>
      </p:sp>
    </p:spTree>
    <p:extLst>
      <p:ext uri="{BB962C8B-B14F-4D97-AF65-F5344CB8AC3E}">
        <p14:creationId xmlns:p14="http://schemas.microsoft.com/office/powerpoint/2010/main" val="47219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prstClr val="black"/>
                </a:solidFill>
              </a:rPr>
              <a:t>What are the main sources of demand for </a:t>
            </a:r>
            <a:r>
              <a:rPr lang="en-US" sz="3400" b="1" dirty="0" smtClean="0">
                <a:solidFill>
                  <a:prstClr val="black"/>
                </a:solidFill>
              </a:rPr>
              <a:t>sesame In Egypt?</a:t>
            </a:r>
            <a:endParaRPr lang="en-US" b="1" dirty="0"/>
          </a:p>
        </p:txBody>
      </p:sp>
      <p:sp>
        <p:nvSpPr>
          <p:cNvPr id="3" name="Content Placeholder 2"/>
          <p:cNvSpPr>
            <a:spLocks noGrp="1"/>
          </p:cNvSpPr>
          <p:nvPr>
            <p:ph idx="1"/>
          </p:nvPr>
        </p:nvSpPr>
        <p:spPr/>
        <p:txBody>
          <a:bodyPr/>
          <a:lstStyle/>
          <a:p>
            <a:r>
              <a:rPr lang="en-US" dirty="0" smtClean="0">
                <a:solidFill>
                  <a:prstClr val="black"/>
                </a:solidFill>
              </a:rPr>
              <a:t>The main sources of demand is the oil industry as well as the sweets industry in Egypt.</a:t>
            </a:r>
          </a:p>
          <a:p>
            <a:r>
              <a:rPr lang="en-US" sz="2400" dirty="0" err="1" smtClean="0">
                <a:solidFill>
                  <a:prstClr val="black"/>
                </a:solidFill>
              </a:rPr>
              <a:t>Tahina</a:t>
            </a:r>
            <a:endParaRPr lang="en-US" sz="2400" dirty="0" smtClean="0">
              <a:solidFill>
                <a:prstClr val="black"/>
              </a:solidFill>
            </a:endParaRPr>
          </a:p>
          <a:p>
            <a:r>
              <a:rPr lang="en-US" sz="2400" dirty="0">
                <a:solidFill>
                  <a:prstClr val="black"/>
                </a:solidFill>
              </a:rPr>
              <a:t>Pastries &amp; Sweet Pies market</a:t>
            </a:r>
            <a:endParaRPr lang="en-US" dirty="0" smtClean="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72CFD60D-3F6E-4A51-94CA-0A34FD1398CB}" type="slidenum">
              <a:rPr lang="en-IN" smtClean="0"/>
              <a:t>7</a:t>
            </a:fld>
            <a:endParaRPr lang="en-IN"/>
          </a:p>
        </p:txBody>
      </p:sp>
    </p:spTree>
    <p:extLst>
      <p:ext uri="{BB962C8B-B14F-4D97-AF65-F5344CB8AC3E}">
        <p14:creationId xmlns:p14="http://schemas.microsoft.com/office/powerpoint/2010/main" val="978534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94" y="365125"/>
            <a:ext cx="9330612" cy="1325563"/>
          </a:xfrm>
        </p:spPr>
        <p:txBody>
          <a:bodyPr>
            <a:normAutofit/>
          </a:bodyPr>
          <a:lstStyle/>
          <a:p>
            <a:r>
              <a:rPr lang="en-US" b="1" dirty="0"/>
              <a:t>(v) </a:t>
            </a:r>
            <a:r>
              <a:rPr lang="en-US" b="1" dirty="0" smtClean="0"/>
              <a:t>Why Egyptian Sesame?</a:t>
            </a:r>
            <a:endParaRPr lang="en-US" b="1" dirty="0"/>
          </a:p>
        </p:txBody>
      </p:sp>
      <p:sp>
        <p:nvSpPr>
          <p:cNvPr id="3" name="Content Placeholder 2"/>
          <p:cNvSpPr>
            <a:spLocks noGrp="1"/>
          </p:cNvSpPr>
          <p:nvPr>
            <p:ph idx="1"/>
          </p:nvPr>
        </p:nvSpPr>
        <p:spPr/>
        <p:txBody>
          <a:bodyPr/>
          <a:lstStyle/>
          <a:p>
            <a:r>
              <a:rPr lang="en-US" dirty="0" smtClean="0">
                <a:solidFill>
                  <a:srgbClr val="FF0000"/>
                </a:solidFill>
              </a:rPr>
              <a:t>Product Quality </a:t>
            </a:r>
            <a:r>
              <a:rPr lang="en-US" dirty="0" smtClean="0"/>
              <a:t>: we can supply a </a:t>
            </a:r>
            <a:r>
              <a:rPr lang="en-US" dirty="0" err="1" smtClean="0"/>
              <a:t>sortex</a:t>
            </a:r>
            <a:r>
              <a:rPr lang="en-US" dirty="0" smtClean="0"/>
              <a:t> quality with a purity of 99.95% </a:t>
            </a:r>
            <a:r>
              <a:rPr lang="en-US" dirty="0" smtClean="0"/>
              <a:t>.</a:t>
            </a:r>
          </a:p>
          <a:p>
            <a:pPr lvl="0"/>
            <a:r>
              <a:rPr lang="en-US" dirty="0" smtClean="0">
                <a:solidFill>
                  <a:srgbClr val="FF0000"/>
                </a:solidFill>
              </a:rPr>
              <a:t>Oil Content </a:t>
            </a:r>
            <a:r>
              <a:rPr lang="en-US" dirty="0">
                <a:solidFill>
                  <a:prstClr val="black"/>
                </a:solidFill>
              </a:rPr>
              <a:t>: </a:t>
            </a:r>
            <a:r>
              <a:rPr lang="en-US" dirty="0" smtClean="0">
                <a:solidFill>
                  <a:prstClr val="black"/>
                </a:solidFill>
              </a:rPr>
              <a:t>Egyptian Sesame achieved the highest oil percentage compared to other origins as it’s about 40-45%.</a:t>
            </a:r>
          </a:p>
          <a:p>
            <a:pPr lvl="0"/>
            <a:r>
              <a:rPr lang="en-US" dirty="0" smtClean="0">
                <a:solidFill>
                  <a:srgbClr val="FF0000"/>
                </a:solidFill>
              </a:rPr>
              <a:t>ETO</a:t>
            </a:r>
            <a:r>
              <a:rPr lang="en-US" dirty="0" smtClean="0">
                <a:solidFill>
                  <a:prstClr val="black"/>
                </a:solidFill>
              </a:rPr>
              <a:t>: Egyptian Sesame analysis reports for ETO shows not Detected</a:t>
            </a:r>
          </a:p>
          <a:p>
            <a:pPr lvl="0"/>
            <a:r>
              <a:rPr lang="en-US" dirty="0" smtClean="0">
                <a:solidFill>
                  <a:srgbClr val="FF0000"/>
                </a:solidFill>
              </a:rPr>
              <a:t>Pesticide </a:t>
            </a:r>
            <a:r>
              <a:rPr lang="en-US" dirty="0" smtClean="0">
                <a:solidFill>
                  <a:prstClr val="black"/>
                </a:solidFill>
              </a:rPr>
              <a:t>: </a:t>
            </a:r>
            <a:r>
              <a:rPr lang="en-US" dirty="0">
                <a:solidFill>
                  <a:prstClr val="black"/>
                </a:solidFill>
              </a:rPr>
              <a:t>Egyptian Sesame analysis reports for </a:t>
            </a:r>
            <a:r>
              <a:rPr lang="en-US" dirty="0" smtClean="0">
                <a:solidFill>
                  <a:prstClr val="black"/>
                </a:solidFill>
              </a:rPr>
              <a:t>Pesticide shows </a:t>
            </a:r>
            <a:r>
              <a:rPr lang="en-US" dirty="0">
                <a:solidFill>
                  <a:prstClr val="black"/>
                </a:solidFill>
              </a:rPr>
              <a:t>not </a:t>
            </a:r>
            <a:r>
              <a:rPr lang="en-US" dirty="0" smtClean="0">
                <a:solidFill>
                  <a:prstClr val="black"/>
                </a:solidFill>
              </a:rPr>
              <a:t>Detected for organic and for conventional farming as well</a:t>
            </a:r>
            <a:endParaRPr lang="en-US" dirty="0" smtClean="0"/>
          </a:p>
          <a:p>
            <a:r>
              <a:rPr lang="en-US" dirty="0" smtClean="0">
                <a:solidFill>
                  <a:srgbClr val="FF0000"/>
                </a:solidFill>
              </a:rPr>
              <a:t>Packaging</a:t>
            </a:r>
            <a:r>
              <a:rPr lang="en-US" dirty="0" smtClean="0"/>
              <a:t> : In Egypt Packaging starts from 5KG to 700KG Big Bags.</a:t>
            </a:r>
          </a:p>
          <a:p>
            <a:r>
              <a:rPr lang="en-US" dirty="0" smtClean="0">
                <a:solidFill>
                  <a:srgbClr val="FF0000"/>
                </a:solidFill>
              </a:rPr>
              <a:t>Certifications</a:t>
            </a:r>
            <a:r>
              <a:rPr lang="en-US" dirty="0" smtClean="0"/>
              <a:t>: Organic , JAS, </a:t>
            </a:r>
            <a:r>
              <a:rPr lang="en-US" dirty="0" err="1" smtClean="0"/>
              <a:t>FairTrade</a:t>
            </a:r>
            <a:r>
              <a:rPr lang="en-US" dirty="0" smtClean="0"/>
              <a:t>, ISO</a:t>
            </a:r>
          </a:p>
          <a:p>
            <a:pPr marL="0" indent="0">
              <a:buNone/>
            </a:pPr>
            <a:endParaRPr lang="en-US" dirty="0"/>
          </a:p>
        </p:txBody>
      </p:sp>
      <p:sp>
        <p:nvSpPr>
          <p:cNvPr id="4" name="Slide Number Placeholder 3"/>
          <p:cNvSpPr>
            <a:spLocks noGrp="1"/>
          </p:cNvSpPr>
          <p:nvPr>
            <p:ph type="sldNum" sz="quarter" idx="12"/>
          </p:nvPr>
        </p:nvSpPr>
        <p:spPr/>
        <p:txBody>
          <a:bodyPr/>
          <a:lstStyle/>
          <a:p>
            <a:fld id="{72CFD60D-3F6E-4A51-94CA-0A34FD1398CB}" type="slidenum">
              <a:rPr lang="en-IN" smtClean="0"/>
              <a:t>8</a:t>
            </a:fld>
            <a:endParaRPr lang="en-IN"/>
          </a:p>
        </p:txBody>
      </p:sp>
    </p:spTree>
    <p:extLst>
      <p:ext uri="{BB962C8B-B14F-4D97-AF65-F5344CB8AC3E}">
        <p14:creationId xmlns:p14="http://schemas.microsoft.com/office/powerpoint/2010/main" val="312869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7" y="365125"/>
            <a:ext cx="9311950" cy="1325563"/>
          </a:xfrm>
        </p:spPr>
        <p:txBody>
          <a:bodyPr>
            <a:normAutofit/>
          </a:bodyPr>
          <a:lstStyle/>
          <a:p>
            <a:r>
              <a:rPr lang="en-US" b="1" dirty="0"/>
              <a:t>(vi) </a:t>
            </a:r>
            <a:r>
              <a:rPr lang="en-US" b="1" dirty="0" smtClean="0"/>
              <a:t>changes </a:t>
            </a:r>
            <a:r>
              <a:rPr lang="en-US" b="1" dirty="0"/>
              <a:t>in </a:t>
            </a:r>
            <a:r>
              <a:rPr lang="en-US" b="1" dirty="0" smtClean="0"/>
              <a:t>regulation for Food safety ?</a:t>
            </a:r>
            <a:endParaRPr lang="en-US" b="1" dirty="0"/>
          </a:p>
        </p:txBody>
      </p:sp>
      <p:sp>
        <p:nvSpPr>
          <p:cNvPr id="3" name="Content Placeholder 2"/>
          <p:cNvSpPr>
            <a:spLocks noGrp="1"/>
          </p:cNvSpPr>
          <p:nvPr>
            <p:ph idx="1"/>
          </p:nvPr>
        </p:nvSpPr>
        <p:spPr/>
        <p:txBody>
          <a:bodyPr/>
          <a:lstStyle/>
          <a:p>
            <a:r>
              <a:rPr lang="en-US" dirty="0" smtClean="0"/>
              <a:t>The Egyptian Government now is more strict in regards to food safety as it’s planned to certify all exporting company in food and agricultural section. All companies shall be registered in white list and any company out of this list won’t be able to sell or export</a:t>
            </a:r>
            <a:endParaRPr lang="en-US" dirty="0"/>
          </a:p>
        </p:txBody>
      </p:sp>
      <p:sp>
        <p:nvSpPr>
          <p:cNvPr id="4" name="Slide Number Placeholder 3"/>
          <p:cNvSpPr>
            <a:spLocks noGrp="1"/>
          </p:cNvSpPr>
          <p:nvPr>
            <p:ph type="sldNum" sz="quarter" idx="12"/>
          </p:nvPr>
        </p:nvSpPr>
        <p:spPr/>
        <p:txBody>
          <a:bodyPr/>
          <a:lstStyle/>
          <a:p>
            <a:fld id="{72CFD60D-3F6E-4A51-94CA-0A34FD1398CB}" type="slidenum">
              <a:rPr lang="en-IN" smtClean="0"/>
              <a:t>9</a:t>
            </a:fld>
            <a:endParaRPr lang="en-IN"/>
          </a:p>
        </p:txBody>
      </p:sp>
    </p:spTree>
    <p:extLst>
      <p:ext uri="{BB962C8B-B14F-4D97-AF65-F5344CB8AC3E}">
        <p14:creationId xmlns:p14="http://schemas.microsoft.com/office/powerpoint/2010/main" val="742159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773</Words>
  <Application>Microsoft Office PowerPoint</Application>
  <PresentationFormat>Custom</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(iv) Sesame In Egypt</vt:lpstr>
      <vt:lpstr>(i) Egyptian Sesame Cultivation and Types? </vt:lpstr>
      <vt:lpstr>(ii) Factors that drive supply for sesame?</vt:lpstr>
      <vt:lpstr>(ii) Factors that drive demand for sesame?</vt:lpstr>
      <vt:lpstr>(iii) Which origins are the major suppliers of sesame to Egyptian market? </vt:lpstr>
      <vt:lpstr>What are the main sources of demand for sesame In Egypt?</vt:lpstr>
      <vt:lpstr>(v) Why Egyptian Sesame?</vt:lpstr>
      <vt:lpstr>(vi) changes in regulation for Food safety ?</vt:lpstr>
      <vt:lpstr>(vii) Shipping and logistics- current status and how the industry is responding to it</vt:lpstr>
      <vt:lpstr>(viii) Prices Expectations</vt:lpstr>
      <vt:lpstr>(ix) Some Photos for Egyptian Sesame</vt:lpstr>
      <vt:lpstr>(ix) Some Photos for Egyptian Sesame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dc:creator>
  <cp:lastModifiedBy>pop</cp:lastModifiedBy>
  <cp:revision>31</cp:revision>
  <dcterms:created xsi:type="dcterms:W3CDTF">2019-07-16T11:15:07Z</dcterms:created>
  <dcterms:modified xsi:type="dcterms:W3CDTF">2021-10-26T22:48:38Z</dcterms:modified>
</cp:coreProperties>
</file>