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57" r:id="rId4"/>
    <p:sldId id="261" r:id="rId5"/>
    <p:sldId id="258" r:id="rId6"/>
    <p:sldId id="260" r:id="rId7"/>
    <p:sldId id="26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0" autoAdjust="0"/>
    <p:restoredTop sz="94660"/>
  </p:normalViewPr>
  <p:slideViewPr>
    <p:cSldViewPr snapToGrid="0">
      <p:cViewPr varScale="1">
        <p:scale>
          <a:sx n="105" d="100"/>
          <a:sy n="105" d="100"/>
        </p:scale>
        <p:origin x="21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baseline="0" dirty="0">
                <a:solidFill>
                  <a:schemeClr val="tx1"/>
                </a:solidFill>
              </a:rPr>
              <a:t> FOR THE YEAR 2020-2021 SEASON</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PK"/>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961522175956918E-2"/>
          <c:y val="0.20199112868918909"/>
          <c:w val="0.74767794371866325"/>
          <c:h val="0.64372110452936504"/>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029-4149-9275-0E83BF80D83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029-4149-9275-0E83BF80D834}"/>
              </c:ext>
            </c:extLst>
          </c:dPt>
          <c:dPt>
            <c:idx val="2"/>
            <c:bubble3D val="0"/>
            <c:explosion val="4"/>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029-4149-9275-0E83BF80D83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9029-4149-9275-0E83BF80D834}"/>
              </c:ext>
            </c:extLst>
          </c:dPt>
          <c:dPt>
            <c:idx val="4"/>
            <c:bubble3D val="0"/>
            <c:explosion val="5"/>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029-4149-9275-0E83BF80D83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PK"/>
                </a:p>
              </c:txPr>
              <c:dLblPos val="outEnd"/>
              <c:showLegendKey val="0"/>
              <c:showVal val="0"/>
              <c:showCatName val="1"/>
              <c:showSerName val="0"/>
              <c:showPercent val="1"/>
              <c:showBubbleSize val="0"/>
              <c:extLst>
                <c:ext xmlns:c16="http://schemas.microsoft.com/office/drawing/2014/chart" uri="{C3380CC4-5D6E-409C-BE32-E72D297353CC}">
                  <c16:uniqueId val="{00000001-9029-4149-9275-0E83BF80D834}"/>
                </c:ext>
              </c:extLst>
            </c:dLbl>
            <c:dLbl>
              <c:idx val="1"/>
              <c:layout>
                <c:manualLayout>
                  <c:x val="6.5274151436031339E-2"/>
                  <c:y val="1.783166904422242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PK"/>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29-4149-9275-0E83BF80D834}"/>
                </c:ext>
              </c:extLst>
            </c:dLbl>
            <c:dLbl>
              <c:idx val="2"/>
              <c:layout>
                <c:manualLayout>
                  <c:x val="5.4395254290799541E-2"/>
                  <c:y val="0.2216255243146636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PK"/>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29-4149-9275-0E83BF80D834}"/>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PK"/>
                </a:p>
              </c:txPr>
              <c:dLblPos val="outEnd"/>
              <c:showLegendKey val="0"/>
              <c:showVal val="0"/>
              <c:showCatName val="1"/>
              <c:showSerName val="0"/>
              <c:showPercent val="1"/>
              <c:showBubbleSize val="0"/>
              <c:extLst>
                <c:ext xmlns:c16="http://schemas.microsoft.com/office/drawing/2014/chart" uri="{C3380CC4-5D6E-409C-BE32-E72D297353CC}">
                  <c16:uniqueId val="{00000007-9029-4149-9275-0E83BF80D834}"/>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PK"/>
                </a:p>
              </c:txPr>
              <c:dLblPos val="outEnd"/>
              <c:showLegendKey val="0"/>
              <c:showVal val="0"/>
              <c:showCatName val="1"/>
              <c:showSerName val="0"/>
              <c:showPercent val="1"/>
              <c:showBubbleSize val="0"/>
              <c:extLst>
                <c:ext xmlns:c16="http://schemas.microsoft.com/office/drawing/2014/chart" uri="{C3380CC4-5D6E-409C-BE32-E72D297353CC}">
                  <c16:uniqueId val="{00000009-9029-4149-9275-0E83BF80D834}"/>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PK"/>
                </a:p>
              </c:txPr>
              <c:dLblPos val="outEnd"/>
              <c:showLegendKey val="0"/>
              <c:showVal val="0"/>
              <c:showCatName val="1"/>
              <c:showSerName val="0"/>
              <c:showPercent val="1"/>
              <c:showBubbleSize val="0"/>
            </c:dLbl>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EXPORTS JULY 2020- JUNE 2021</c:v>
                </c:pt>
                <c:pt idx="1">
                  <c:v>BORDER TRADE</c:v>
                </c:pt>
                <c:pt idx="2">
                  <c:v>LOCALLY CONSUMED</c:v>
                </c:pt>
                <c:pt idx="3">
                  <c:v>DAMAGED CROP</c:v>
                </c:pt>
                <c:pt idx="4">
                  <c:v>CLOSING STOCK </c:v>
                </c:pt>
              </c:strCache>
            </c:strRef>
          </c:cat>
          <c:val>
            <c:numRef>
              <c:f>Sheet1!$B$2:$B$7</c:f>
              <c:numCache>
                <c:formatCode>General</c:formatCode>
                <c:ptCount val="6"/>
                <c:pt idx="0">
                  <c:v>55000</c:v>
                </c:pt>
                <c:pt idx="1">
                  <c:v>31400</c:v>
                </c:pt>
                <c:pt idx="2">
                  <c:v>16500</c:v>
                </c:pt>
                <c:pt idx="3">
                  <c:v>12000</c:v>
                </c:pt>
                <c:pt idx="4">
                  <c:v>10100</c:v>
                </c:pt>
              </c:numCache>
            </c:numRef>
          </c:val>
          <c:extLst>
            <c:ext xmlns:c16="http://schemas.microsoft.com/office/drawing/2014/chart" uri="{C3380CC4-5D6E-409C-BE32-E72D297353CC}">
              <c16:uniqueId val="{0000000A-9029-4149-9275-0E83BF80D83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solidFill>
                  <a:schemeClr val="tx1"/>
                </a:solidFill>
              </a:rPr>
              <a:t>EXPECTATIONS</a:t>
            </a:r>
            <a:r>
              <a:rPr lang="en-US" baseline="0" dirty="0">
                <a:solidFill>
                  <a:schemeClr val="tx1"/>
                </a:solidFill>
              </a:rPr>
              <a:t> FOR THE YEAR 2021-2022</a:t>
            </a:r>
            <a:endParaRPr lang="en-US" dirty="0">
              <a:solidFill>
                <a:schemeClr val="tx1"/>
              </a:solidFill>
            </a:endParaRPr>
          </a:p>
        </c:rich>
      </c:tx>
      <c:layout>
        <c:manualLayout>
          <c:xMode val="edge"/>
          <c:yMode val="edge"/>
          <c:x val="9.2167672233750497E-2"/>
          <c:y val="2.7162980018930909E-2"/>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PK"/>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9095576091500331E-2"/>
          <c:y val="0.25502235895866215"/>
          <c:w val="0.81041510299270725"/>
          <c:h val="0.71623811500800982"/>
        </c:manualLayout>
      </c:layout>
      <c:pie3DChart>
        <c:varyColors val="1"/>
        <c:ser>
          <c:idx val="0"/>
          <c:order val="0"/>
          <c:tx>
            <c:strRef>
              <c:f>Sheet1!$B$1</c:f>
              <c:strCache>
                <c:ptCount val="1"/>
                <c:pt idx="0">
                  <c:v>Column2</c:v>
                </c:pt>
              </c:strCache>
            </c:strRef>
          </c:tx>
          <c:explosion val="6"/>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8EF-0A4D-8848-A2161A3270E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8EF-0A4D-8848-A2161A3270E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8EF-0A4D-8848-A2161A3270EE}"/>
              </c:ext>
            </c:extLst>
          </c:dPt>
          <c:dPt>
            <c:idx val="3"/>
            <c:bubble3D val="0"/>
            <c:explosion val="1"/>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8EF-0A4D-8848-A2161A3270EE}"/>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PK"/>
                </a:p>
              </c:txPr>
              <c:dLblPos val="outEnd"/>
              <c:showLegendKey val="0"/>
              <c:showVal val="0"/>
              <c:showCatName val="1"/>
              <c:showSerName val="0"/>
              <c:showPercent val="1"/>
              <c:showBubbleSize val="0"/>
              <c:extLst>
                <c:ext xmlns:c16="http://schemas.microsoft.com/office/drawing/2014/chart" uri="{C3380CC4-5D6E-409C-BE32-E72D297353CC}">
                  <c16:uniqueId val="{00000001-B8EF-0A4D-8848-A2161A3270EE}"/>
                </c:ext>
              </c:extLst>
            </c:dLbl>
            <c:dLbl>
              <c:idx val="1"/>
              <c:layout>
                <c:manualLayout>
                  <c:x val="9.9723246015822404E-17"/>
                  <c:y val="4.52716333648848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PK"/>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EF-0A4D-8848-A2161A3270EE}"/>
                </c:ext>
              </c:extLst>
            </c:dLbl>
            <c:dLbl>
              <c:idx val="2"/>
              <c:layout>
                <c:manualLayout>
                  <c:x val="-1.4722126566750957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ABC38C0-DB6F-DA48-8E1C-3D1DC5308A3D}" type="CATEGORYNAME">
                      <a:rPr lang="en-US" sz="1050" dirty="0"/>
                      <a:pPr>
                        <a:defRPr/>
                      </a:pPr>
                      <a:t>[CATEGORY NAME]</a:t>
                    </a:fld>
                    <a:r>
                      <a:rPr lang="en-US" sz="1050" baseline="0" dirty="0"/>
                      <a:t>
</a:t>
                    </a:r>
                    <a:fld id="{A6370973-0626-2548-82D7-0B2129E0B73B}" type="PERCENTAGE">
                      <a:rPr lang="en-US" sz="1050" baseline="0" dirty="0"/>
                      <a:pPr>
                        <a:defRPr/>
                      </a:pPr>
                      <a:t>[PERCENTAGE]</a:t>
                    </a:fld>
                    <a:endParaRPr lang="en-US" sz="1050"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PK"/>
                </a:p>
              </c:txPr>
              <c:dLblPos val="bestFit"/>
              <c:showLegendKey val="0"/>
              <c:showVal val="0"/>
              <c:showCatName val="1"/>
              <c:showSerName val="0"/>
              <c:showPercent val="1"/>
              <c:showBubbleSize val="0"/>
              <c:extLst>
                <c:ext xmlns:c15="http://schemas.microsoft.com/office/drawing/2012/chart" uri="{CE6537A1-D6FC-4f65-9D91-7224C49458BB}">
                  <c15:layout>
                    <c:manualLayout>
                      <c:w val="0.20366275912875459"/>
                      <c:h val="0.20505031805401844"/>
                    </c:manualLayout>
                  </c15:layout>
                  <c15:dlblFieldTable/>
                  <c15:showDataLabelsRange val="0"/>
                </c:ext>
                <c:ext xmlns:c16="http://schemas.microsoft.com/office/drawing/2014/chart" uri="{C3380CC4-5D6E-409C-BE32-E72D297353CC}">
                  <c16:uniqueId val="{00000005-B8EF-0A4D-8848-A2161A3270EE}"/>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PK"/>
                </a:p>
              </c:txPr>
              <c:dLblPos val="outEnd"/>
              <c:showLegendKey val="0"/>
              <c:showVal val="0"/>
              <c:showCatName val="1"/>
              <c:showSerName val="0"/>
              <c:showPercent val="1"/>
              <c:showBubbleSize val="0"/>
              <c:extLst>
                <c:ext xmlns:c16="http://schemas.microsoft.com/office/drawing/2014/chart" uri="{C3380CC4-5D6E-409C-BE32-E72D297353CC}">
                  <c16:uniqueId val="{00000007-B8EF-0A4D-8848-A2161A3270EE}"/>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EXPORTS UPTII SEPT’2021</c:v>
                </c:pt>
                <c:pt idx="1">
                  <c:v>BORDER TRADE</c:v>
                </c:pt>
                <c:pt idx="2">
                  <c:v>LOCAL CONSUMPTION</c:v>
                </c:pt>
                <c:pt idx="3">
                  <c:v>BALANCE</c:v>
                </c:pt>
              </c:strCache>
            </c:strRef>
          </c:cat>
          <c:val>
            <c:numRef>
              <c:f>Sheet1!$B$2:$B$5</c:f>
              <c:numCache>
                <c:formatCode>#,##0</c:formatCode>
                <c:ptCount val="4"/>
                <c:pt idx="0">
                  <c:v>27312</c:v>
                </c:pt>
                <c:pt idx="1">
                  <c:v>25000</c:v>
                </c:pt>
                <c:pt idx="2">
                  <c:v>18750</c:v>
                </c:pt>
                <c:pt idx="3">
                  <c:v>59038</c:v>
                </c:pt>
              </c:numCache>
            </c:numRef>
          </c:val>
          <c:extLst>
            <c:ext xmlns:c16="http://schemas.microsoft.com/office/drawing/2014/chart" uri="{C3380CC4-5D6E-409C-BE32-E72D297353CC}">
              <c16:uniqueId val="{0000000A-B8EF-0A4D-8848-A2161A3270EE}"/>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72FC-11E5-40E3-B6D1-461BBAA52085}" type="datetimeFigureOut">
              <a:rPr lang="en-IN" smtClean="0"/>
              <a:t>25/10/21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32C2-78A3-4CD7-B17E-9C33223DA41C}" type="slidenum">
              <a:rPr lang="en-IN" smtClean="0"/>
              <a:t>‹#›</a:t>
            </a:fld>
            <a:endParaRPr lang="en-IN"/>
          </a:p>
        </p:txBody>
      </p:sp>
    </p:spTree>
    <p:extLst>
      <p:ext uri="{BB962C8B-B14F-4D97-AF65-F5344CB8AC3E}">
        <p14:creationId xmlns:p14="http://schemas.microsoft.com/office/powerpoint/2010/main" val="157250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F8B8-D536-4BF1-81B8-A41E55481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E1E8EA8-1951-4E86-9B71-C1219DCD7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8B13EDE-3F72-4101-9859-F7D083798F30}"/>
              </a:ext>
            </a:extLst>
          </p:cNvPr>
          <p:cNvSpPr>
            <a:spLocks noGrp="1"/>
          </p:cNvSpPr>
          <p:nvPr>
            <p:ph type="dt" sz="half" idx="10"/>
          </p:nvPr>
        </p:nvSpPr>
        <p:spPr/>
        <p:txBody>
          <a:bodyPr/>
          <a:lstStyle/>
          <a:p>
            <a:fld id="{3168AEAC-B167-4EF9-8441-3126B809719A}" type="datetime1">
              <a:rPr lang="en-IN" smtClean="0"/>
              <a:t>25/10/21</a:t>
            </a:fld>
            <a:endParaRPr lang="en-IN"/>
          </a:p>
        </p:txBody>
      </p:sp>
      <p:sp>
        <p:nvSpPr>
          <p:cNvPr id="5" name="Footer Placeholder 4">
            <a:extLst>
              <a:ext uri="{FF2B5EF4-FFF2-40B4-BE49-F238E27FC236}">
                <a16:creationId xmlns:a16="http://schemas.microsoft.com/office/drawing/2014/main" id="{4AD5135C-E7CB-4B9E-891D-250D13278C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C05160-2FE7-4B1D-9E86-D0A633757FB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41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3674-6A67-497D-B6D1-A6ACD997D0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CF6C75D-BE66-4E80-84FA-F1D764265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781C3C-B21C-42A7-AED7-0FD2F7C26968}"/>
              </a:ext>
            </a:extLst>
          </p:cNvPr>
          <p:cNvSpPr>
            <a:spLocks noGrp="1"/>
          </p:cNvSpPr>
          <p:nvPr>
            <p:ph type="dt" sz="half" idx="10"/>
          </p:nvPr>
        </p:nvSpPr>
        <p:spPr/>
        <p:txBody>
          <a:bodyPr/>
          <a:lstStyle/>
          <a:p>
            <a:fld id="{5A326705-4FD9-4DBF-8F7E-4A92E1F3D1B1}" type="datetime1">
              <a:rPr lang="en-IN" smtClean="0"/>
              <a:t>25/10/21</a:t>
            </a:fld>
            <a:endParaRPr lang="en-IN"/>
          </a:p>
        </p:txBody>
      </p:sp>
      <p:sp>
        <p:nvSpPr>
          <p:cNvPr id="5" name="Footer Placeholder 4">
            <a:extLst>
              <a:ext uri="{FF2B5EF4-FFF2-40B4-BE49-F238E27FC236}">
                <a16:creationId xmlns:a16="http://schemas.microsoft.com/office/drawing/2014/main" id="{DC6A4643-012D-4283-B8F7-190A7DD4E4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172665-57EA-438F-AFCA-1727758250E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4221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9F93A-66F4-4D16-B8F3-A85585E88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6F111E-4BD6-423D-BD98-83D0078CF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108892-EE52-4D4A-AB05-A593B32B37F7}"/>
              </a:ext>
            </a:extLst>
          </p:cNvPr>
          <p:cNvSpPr>
            <a:spLocks noGrp="1"/>
          </p:cNvSpPr>
          <p:nvPr>
            <p:ph type="dt" sz="half" idx="10"/>
          </p:nvPr>
        </p:nvSpPr>
        <p:spPr/>
        <p:txBody>
          <a:bodyPr/>
          <a:lstStyle/>
          <a:p>
            <a:fld id="{B06B801B-EC8D-459E-94CF-27312C80F26A}" type="datetime1">
              <a:rPr lang="en-IN" smtClean="0"/>
              <a:t>25/10/21</a:t>
            </a:fld>
            <a:endParaRPr lang="en-IN"/>
          </a:p>
        </p:txBody>
      </p:sp>
      <p:sp>
        <p:nvSpPr>
          <p:cNvPr id="5" name="Footer Placeholder 4">
            <a:extLst>
              <a:ext uri="{FF2B5EF4-FFF2-40B4-BE49-F238E27FC236}">
                <a16:creationId xmlns:a16="http://schemas.microsoft.com/office/drawing/2014/main" id="{DA746E31-940E-46C7-A882-708FAA48F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2F7DD68-989F-4538-B994-045DA2A57CD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9678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2571-CC41-4015-8774-C9AAD923BC25}"/>
              </a:ext>
            </a:extLst>
          </p:cNvPr>
          <p:cNvSpPr>
            <a:spLocks noGrp="1"/>
          </p:cNvSpPr>
          <p:nvPr>
            <p:ph type="title"/>
          </p:nvPr>
        </p:nvSpPr>
        <p:spPr>
          <a:xfrm>
            <a:off x="838200" y="365125"/>
            <a:ext cx="8175171" cy="1325563"/>
          </a:xfrm>
        </p:spPr>
        <p:txBody>
          <a:bodyPr>
            <a:normAutofit/>
          </a:bodyPr>
          <a:lstStyle>
            <a:lvl1pPr>
              <a:defRPr sz="3800"/>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FA5BAD85-5DCD-468C-8A5F-53D54D205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96F87C-F6DA-42CE-9159-6E4DD8C5BCFD}"/>
              </a:ext>
            </a:extLst>
          </p:cNvPr>
          <p:cNvSpPr>
            <a:spLocks noGrp="1"/>
          </p:cNvSpPr>
          <p:nvPr>
            <p:ph type="dt" sz="half" idx="10"/>
          </p:nvPr>
        </p:nvSpPr>
        <p:spPr/>
        <p:txBody>
          <a:bodyPr/>
          <a:lstStyle/>
          <a:p>
            <a:fld id="{D22E2A30-0A33-46F6-AA3E-A16AC10C87AC}" type="datetime1">
              <a:rPr lang="en-IN" smtClean="0"/>
              <a:t>25/10/21</a:t>
            </a:fld>
            <a:endParaRPr lang="en-IN"/>
          </a:p>
        </p:txBody>
      </p:sp>
      <p:sp>
        <p:nvSpPr>
          <p:cNvPr id="5" name="Footer Placeholder 4">
            <a:extLst>
              <a:ext uri="{FF2B5EF4-FFF2-40B4-BE49-F238E27FC236}">
                <a16:creationId xmlns:a16="http://schemas.microsoft.com/office/drawing/2014/main" id="{3B9E2C15-468C-447F-BFEB-F4D27F63F8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510597-6DE1-433D-AA3F-E15E19E4907D}"/>
              </a:ext>
            </a:extLst>
          </p:cNvPr>
          <p:cNvSpPr>
            <a:spLocks noGrp="1"/>
          </p:cNvSpPr>
          <p:nvPr>
            <p:ph type="sldNum" sz="quarter" idx="12"/>
          </p:nvPr>
        </p:nvSpPr>
        <p:spPr/>
        <p:txBody>
          <a:bodyPr/>
          <a:lstStyle/>
          <a:p>
            <a:fld id="{72CFD60D-3F6E-4A51-94CA-0A34FD1398CB}" type="slidenum">
              <a:rPr lang="en-IN" smtClean="0"/>
              <a:t>‹#›</a:t>
            </a:fld>
            <a:endParaRPr lang="en-IN"/>
          </a:p>
        </p:txBody>
      </p:sp>
      <p:pic>
        <p:nvPicPr>
          <p:cNvPr id="7" name="Picture 6">
            <a:extLst>
              <a:ext uri="{FF2B5EF4-FFF2-40B4-BE49-F238E27FC236}">
                <a16:creationId xmlns:a16="http://schemas.microsoft.com/office/drawing/2014/main" id="{B122B9AB-3CAD-495D-BEDB-89C4C7B77F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4142" y="257931"/>
            <a:ext cx="1905001" cy="1382498"/>
          </a:xfrm>
          <a:prstGeom prst="rect">
            <a:avLst/>
          </a:prstGeom>
        </p:spPr>
      </p:pic>
      <p:cxnSp>
        <p:nvCxnSpPr>
          <p:cNvPr id="9" name="Straight Connector 8">
            <a:extLst>
              <a:ext uri="{FF2B5EF4-FFF2-40B4-BE49-F238E27FC236}">
                <a16:creationId xmlns:a16="http://schemas.microsoft.com/office/drawing/2014/main" id="{CE4C84E9-C215-44A6-9B55-CB854018F9A1}"/>
              </a:ext>
            </a:extLst>
          </p:cNvPr>
          <p:cNvCxnSpPr/>
          <p:nvPr userDrawn="1"/>
        </p:nvCxnSpPr>
        <p:spPr>
          <a:xfrm>
            <a:off x="0" y="6264047"/>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37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6255-E7A5-4CD4-82E0-DCC168FB2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B57E6FF-EC0C-4D92-9FDE-6DFA7AFD1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5FB04-F7EF-44FF-8B6A-1F784C418E8C}"/>
              </a:ext>
            </a:extLst>
          </p:cNvPr>
          <p:cNvSpPr>
            <a:spLocks noGrp="1"/>
          </p:cNvSpPr>
          <p:nvPr>
            <p:ph type="dt" sz="half" idx="10"/>
          </p:nvPr>
        </p:nvSpPr>
        <p:spPr/>
        <p:txBody>
          <a:bodyPr/>
          <a:lstStyle/>
          <a:p>
            <a:fld id="{CF577ACE-F1BA-48FE-9F03-ABF95307CDA7}" type="datetime1">
              <a:rPr lang="en-IN" smtClean="0"/>
              <a:t>25/10/21</a:t>
            </a:fld>
            <a:endParaRPr lang="en-IN"/>
          </a:p>
        </p:txBody>
      </p:sp>
      <p:sp>
        <p:nvSpPr>
          <p:cNvPr id="5" name="Footer Placeholder 4">
            <a:extLst>
              <a:ext uri="{FF2B5EF4-FFF2-40B4-BE49-F238E27FC236}">
                <a16:creationId xmlns:a16="http://schemas.microsoft.com/office/drawing/2014/main" id="{DC4519DF-C469-4653-80F9-F3A2E2181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E077495-F801-4B2F-8334-F0F31084FAB5}"/>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032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0E4E-EEA4-4EA3-94EE-4C48F8A7FC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3CC748-B989-4925-A88F-2CBCC62A4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90075D6-A0A7-4A86-AD03-A79913ABE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4C232A1-C9DC-49E4-9887-1FD3CE107DD6}"/>
              </a:ext>
            </a:extLst>
          </p:cNvPr>
          <p:cNvSpPr>
            <a:spLocks noGrp="1"/>
          </p:cNvSpPr>
          <p:nvPr>
            <p:ph type="dt" sz="half" idx="10"/>
          </p:nvPr>
        </p:nvSpPr>
        <p:spPr/>
        <p:txBody>
          <a:bodyPr/>
          <a:lstStyle/>
          <a:p>
            <a:fld id="{1E8B0D0C-506E-48A6-AD7D-46F29A081C47}" type="datetime1">
              <a:rPr lang="en-IN" smtClean="0"/>
              <a:t>25/10/21</a:t>
            </a:fld>
            <a:endParaRPr lang="en-IN"/>
          </a:p>
        </p:txBody>
      </p:sp>
      <p:sp>
        <p:nvSpPr>
          <p:cNvPr id="6" name="Footer Placeholder 5">
            <a:extLst>
              <a:ext uri="{FF2B5EF4-FFF2-40B4-BE49-F238E27FC236}">
                <a16:creationId xmlns:a16="http://schemas.microsoft.com/office/drawing/2014/main" id="{AA4A7ABF-9FC9-46B4-8101-8BDDE4EBCB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ADB52C-45CC-48D0-B51D-45157ADC327D}"/>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0800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BE63-45D0-4108-9CC4-3335F013D1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D37296F-5D38-4A4C-BF9D-3C63AD1A0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07E29-6148-473A-B9A3-B52981AB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A032AD8-EC80-4535-ABF6-812DB59D8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13A891-B11A-459A-A4A0-65B40E352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E30A8CA-B35B-4865-9CFA-4A78DB1F2288}"/>
              </a:ext>
            </a:extLst>
          </p:cNvPr>
          <p:cNvSpPr>
            <a:spLocks noGrp="1"/>
          </p:cNvSpPr>
          <p:nvPr>
            <p:ph type="dt" sz="half" idx="10"/>
          </p:nvPr>
        </p:nvSpPr>
        <p:spPr/>
        <p:txBody>
          <a:bodyPr/>
          <a:lstStyle/>
          <a:p>
            <a:fld id="{5BD54526-28B7-4718-A71B-AC11EE54C06D}" type="datetime1">
              <a:rPr lang="en-IN" smtClean="0"/>
              <a:t>25/10/21</a:t>
            </a:fld>
            <a:endParaRPr lang="en-IN"/>
          </a:p>
        </p:txBody>
      </p:sp>
      <p:sp>
        <p:nvSpPr>
          <p:cNvPr id="8" name="Footer Placeholder 7">
            <a:extLst>
              <a:ext uri="{FF2B5EF4-FFF2-40B4-BE49-F238E27FC236}">
                <a16:creationId xmlns:a16="http://schemas.microsoft.com/office/drawing/2014/main" id="{7078E902-8262-4537-927B-8ECB937CF1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5CE93B8-BCAC-4F22-B1AB-464171051D1C}"/>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727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9D29-4743-4939-9073-87C4F94C9E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936D3B0-9796-49F5-A3A4-A6505A0C5E2F}"/>
              </a:ext>
            </a:extLst>
          </p:cNvPr>
          <p:cNvSpPr>
            <a:spLocks noGrp="1"/>
          </p:cNvSpPr>
          <p:nvPr>
            <p:ph type="dt" sz="half" idx="10"/>
          </p:nvPr>
        </p:nvSpPr>
        <p:spPr/>
        <p:txBody>
          <a:bodyPr/>
          <a:lstStyle/>
          <a:p>
            <a:fld id="{2DF6082A-EE64-4010-8DAE-CBE602CCF226}" type="datetime1">
              <a:rPr lang="en-IN" smtClean="0"/>
              <a:t>25/10/21</a:t>
            </a:fld>
            <a:endParaRPr lang="en-IN"/>
          </a:p>
        </p:txBody>
      </p:sp>
      <p:sp>
        <p:nvSpPr>
          <p:cNvPr id="4" name="Footer Placeholder 3">
            <a:extLst>
              <a:ext uri="{FF2B5EF4-FFF2-40B4-BE49-F238E27FC236}">
                <a16:creationId xmlns:a16="http://schemas.microsoft.com/office/drawing/2014/main" id="{4FFA2003-8090-4993-A561-7A5360F0CB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7B96A34-4892-4D8B-8A84-23C09CD24843}"/>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4734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65335C-11AD-40BE-876C-1CB5E1631249}"/>
              </a:ext>
            </a:extLst>
          </p:cNvPr>
          <p:cNvSpPr>
            <a:spLocks noGrp="1"/>
          </p:cNvSpPr>
          <p:nvPr>
            <p:ph type="dt" sz="half" idx="10"/>
          </p:nvPr>
        </p:nvSpPr>
        <p:spPr/>
        <p:txBody>
          <a:bodyPr/>
          <a:lstStyle/>
          <a:p>
            <a:fld id="{38FF1DEE-AE5C-4B9A-9A6F-BD1A391D3086}" type="datetime1">
              <a:rPr lang="en-IN" smtClean="0"/>
              <a:t>25/10/21</a:t>
            </a:fld>
            <a:endParaRPr lang="en-IN"/>
          </a:p>
        </p:txBody>
      </p:sp>
      <p:sp>
        <p:nvSpPr>
          <p:cNvPr id="3" name="Footer Placeholder 2">
            <a:extLst>
              <a:ext uri="{FF2B5EF4-FFF2-40B4-BE49-F238E27FC236}">
                <a16:creationId xmlns:a16="http://schemas.microsoft.com/office/drawing/2014/main" id="{96DD63B1-AD38-4379-A0C1-A5BFB7C2D1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7AF27256-DEC8-4900-A4C5-92FC8AB69EDB}"/>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91004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FF1A-5391-4EEE-A79C-9772636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08A9BBE-86AC-4DEB-84F5-D1ADE2976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63FCC6-C420-4687-9A46-D90575EB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ECC8B-62E2-4D36-ABF0-021AEA2296BB}"/>
              </a:ext>
            </a:extLst>
          </p:cNvPr>
          <p:cNvSpPr>
            <a:spLocks noGrp="1"/>
          </p:cNvSpPr>
          <p:nvPr>
            <p:ph type="dt" sz="half" idx="10"/>
          </p:nvPr>
        </p:nvSpPr>
        <p:spPr/>
        <p:txBody>
          <a:bodyPr/>
          <a:lstStyle/>
          <a:p>
            <a:fld id="{ADB0E7E6-ED8D-4980-B34B-7C5DCFB9EF0F}" type="datetime1">
              <a:rPr lang="en-IN" smtClean="0"/>
              <a:t>25/10/21</a:t>
            </a:fld>
            <a:endParaRPr lang="en-IN"/>
          </a:p>
        </p:txBody>
      </p:sp>
      <p:sp>
        <p:nvSpPr>
          <p:cNvPr id="6" name="Footer Placeholder 5">
            <a:extLst>
              <a:ext uri="{FF2B5EF4-FFF2-40B4-BE49-F238E27FC236}">
                <a16:creationId xmlns:a16="http://schemas.microsoft.com/office/drawing/2014/main" id="{2AE892D8-03E8-45C7-85D1-F9C03D3C8F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2093F0C-F01D-43A5-AF52-16267CFB99C2}"/>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6087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5E7B-884E-49CD-9738-98252D835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99CF381-5791-4CFE-ABAC-801752014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7BC37A8-B269-4AEB-8372-9D64D3542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4818A-0871-4B17-A293-3D8B8BCDE058}"/>
              </a:ext>
            </a:extLst>
          </p:cNvPr>
          <p:cNvSpPr>
            <a:spLocks noGrp="1"/>
          </p:cNvSpPr>
          <p:nvPr>
            <p:ph type="dt" sz="half" idx="10"/>
          </p:nvPr>
        </p:nvSpPr>
        <p:spPr/>
        <p:txBody>
          <a:bodyPr/>
          <a:lstStyle/>
          <a:p>
            <a:fld id="{D6518574-F2E4-4D94-A36D-DEE492886122}" type="datetime1">
              <a:rPr lang="en-IN" smtClean="0"/>
              <a:t>25/10/21</a:t>
            </a:fld>
            <a:endParaRPr lang="en-IN"/>
          </a:p>
        </p:txBody>
      </p:sp>
      <p:sp>
        <p:nvSpPr>
          <p:cNvPr id="6" name="Footer Placeholder 5">
            <a:extLst>
              <a:ext uri="{FF2B5EF4-FFF2-40B4-BE49-F238E27FC236}">
                <a16:creationId xmlns:a16="http://schemas.microsoft.com/office/drawing/2014/main" id="{2E3673D5-C5C1-4CB3-8DA3-7D3CBC91DF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C0FD6C-2F49-4F92-8361-AE5E3D38BC2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79249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07460-C946-4150-8EEC-8EF2C0E5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668ED88-2E18-4D81-8846-47B2978C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E3728C-61FB-4452-BBE9-70D414719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0BDC-397E-4FCF-8DA6-3F5FC20CB38E}" type="datetime1">
              <a:rPr lang="en-IN" smtClean="0"/>
              <a:t>25/10/21</a:t>
            </a:fld>
            <a:endParaRPr lang="en-IN"/>
          </a:p>
        </p:txBody>
      </p:sp>
      <p:sp>
        <p:nvSpPr>
          <p:cNvPr id="5" name="Footer Placeholder 4">
            <a:extLst>
              <a:ext uri="{FF2B5EF4-FFF2-40B4-BE49-F238E27FC236}">
                <a16:creationId xmlns:a16="http://schemas.microsoft.com/office/drawing/2014/main" id="{E121FD65-C6EA-48A6-B666-DCC4FD32C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18FC3D-A5B2-4400-A44E-C1A8602C7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D60D-3F6E-4A51-94CA-0A34FD1398CB}" type="slidenum">
              <a:rPr lang="en-IN" smtClean="0"/>
              <a:t>‹#›</a:t>
            </a:fld>
            <a:endParaRPr lang="en-IN"/>
          </a:p>
        </p:txBody>
      </p:sp>
    </p:spTree>
    <p:extLst>
      <p:ext uri="{BB962C8B-B14F-4D97-AF65-F5344CB8AC3E}">
        <p14:creationId xmlns:p14="http://schemas.microsoft.com/office/powerpoint/2010/main" val="41608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D23966-38C8-4174-A569-5987E330D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21756" y="694811"/>
            <a:ext cx="3348487" cy="2430065"/>
          </a:xfrm>
          <a:prstGeom prst="rect">
            <a:avLst/>
          </a:prstGeom>
        </p:spPr>
      </p:pic>
      <p:sp>
        <p:nvSpPr>
          <p:cNvPr id="6" name="Title 1">
            <a:extLst>
              <a:ext uri="{FF2B5EF4-FFF2-40B4-BE49-F238E27FC236}">
                <a16:creationId xmlns:a16="http://schemas.microsoft.com/office/drawing/2014/main" id="{505C1F84-A7B7-4900-AAA0-0A5FFDB7385B}"/>
              </a:ext>
            </a:extLst>
          </p:cNvPr>
          <p:cNvSpPr>
            <a:spLocks noGrp="1" noChangeArrowheads="1"/>
          </p:cNvSpPr>
          <p:nvPr/>
        </p:nvSpPr>
        <p:spPr bwMode="auto">
          <a:xfrm>
            <a:off x="2266798" y="3076109"/>
            <a:ext cx="7718450" cy="96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IN" altLang="en-US" b="1" dirty="0">
                <a:latin typeface="Calibri Light" panose="020F0302020204030204" pitchFamily="34" charset="0"/>
              </a:rPr>
              <a:t>PAKISTAN SESAME CROP AND MARKET OVERVIEW</a:t>
            </a:r>
          </a:p>
        </p:txBody>
      </p:sp>
      <p:sp>
        <p:nvSpPr>
          <p:cNvPr id="7" name="Subtitle 2">
            <a:extLst>
              <a:ext uri="{FF2B5EF4-FFF2-40B4-BE49-F238E27FC236}">
                <a16:creationId xmlns:a16="http://schemas.microsoft.com/office/drawing/2014/main" id="{A168D0AB-D935-4E82-B877-C3DB07879190}"/>
              </a:ext>
            </a:extLst>
          </p:cNvPr>
          <p:cNvSpPr>
            <a:spLocks noGrp="1" noChangeArrowheads="1"/>
          </p:cNvSpPr>
          <p:nvPr/>
        </p:nvSpPr>
        <p:spPr bwMode="auto">
          <a:xfrm>
            <a:off x="2952598" y="4129066"/>
            <a:ext cx="640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IN" altLang="en-US" sz="2000" dirty="0"/>
              <a:t>Mr. Mahesh Raja Manglani</a:t>
            </a:r>
          </a:p>
          <a:p>
            <a:pPr algn="ctr" eaLnBrk="1" hangingPunct="1">
              <a:lnSpc>
                <a:spcPct val="100000"/>
              </a:lnSpc>
              <a:spcBef>
                <a:spcPct val="20000"/>
              </a:spcBef>
              <a:buFont typeface="Arial" panose="020B0604020202020204" pitchFamily="34" charset="0"/>
              <a:buNone/>
            </a:pPr>
            <a:r>
              <a:rPr lang="en-IN" altLang="en-US" sz="2000" dirty="0"/>
              <a:t>DIRECTOR COMMERCIAL</a:t>
            </a:r>
          </a:p>
          <a:p>
            <a:pPr algn="ctr" eaLnBrk="1" hangingPunct="1">
              <a:lnSpc>
                <a:spcPct val="100000"/>
              </a:lnSpc>
              <a:spcBef>
                <a:spcPct val="20000"/>
              </a:spcBef>
              <a:buFont typeface="Arial" panose="020B0604020202020204" pitchFamily="34" charset="0"/>
              <a:buNone/>
            </a:pPr>
            <a:r>
              <a:rPr lang="en-IN" altLang="en-US" sz="2000" dirty="0"/>
              <a:t>MAST QALANDER GROUP- PAKISTAN</a:t>
            </a:r>
          </a:p>
          <a:p>
            <a:pPr algn="ctr" eaLnBrk="1" hangingPunct="1">
              <a:lnSpc>
                <a:spcPct val="100000"/>
              </a:lnSpc>
              <a:spcBef>
                <a:spcPct val="20000"/>
              </a:spcBef>
              <a:buFont typeface="Arial" panose="020B0604020202020204" pitchFamily="34" charset="0"/>
              <a:buNone/>
            </a:pPr>
            <a:r>
              <a:rPr lang="en-IN" altLang="en-US" sz="2000" dirty="0"/>
              <a:t>26</a:t>
            </a:r>
            <a:r>
              <a:rPr lang="en-IN" altLang="en-US" sz="2000" baseline="30000" dirty="0"/>
              <a:t>TH</a:t>
            </a:r>
            <a:r>
              <a:rPr lang="en-IN" altLang="en-US" sz="2000" dirty="0"/>
              <a:t> OCT 2021</a:t>
            </a:r>
          </a:p>
        </p:txBody>
      </p:sp>
      <p:sp>
        <p:nvSpPr>
          <p:cNvPr id="8" name="Footer Placeholder 6">
            <a:extLst>
              <a:ext uri="{FF2B5EF4-FFF2-40B4-BE49-F238E27FC236}">
                <a16:creationId xmlns:a16="http://schemas.microsoft.com/office/drawing/2014/main" id="{39607595-BDB4-4FFC-8DC8-DD92DF68A2F9}"/>
              </a:ext>
            </a:extLst>
          </p:cNvPr>
          <p:cNvSpPr>
            <a:spLocks noGrp="1" noChangeArrowheads="1"/>
          </p:cNvSpPr>
          <p:nvPr/>
        </p:nvSpPr>
        <p:spPr bwMode="auto">
          <a:xfrm>
            <a:off x="4648200" y="6032958"/>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IN" altLang="en-US" sz="18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4C4C8F00-B8E4-4429-95C2-190102A21E63}"/>
              </a:ext>
            </a:extLst>
          </p:cNvPr>
          <p:cNvSpPr>
            <a:spLocks noGrp="1"/>
          </p:cNvSpPr>
          <p:nvPr>
            <p:ph type="sldNum" sz="quarter" idx="12"/>
          </p:nvPr>
        </p:nvSpPr>
        <p:spPr/>
        <p:txBody>
          <a:bodyPr/>
          <a:lstStyle/>
          <a:p>
            <a:fld id="{72CFD60D-3F6E-4A51-94CA-0A34FD1398CB}" type="slidenum">
              <a:rPr lang="en-IN" smtClean="0"/>
              <a:t>1</a:t>
            </a:fld>
            <a:endParaRPr lang="en-IN"/>
          </a:p>
        </p:txBody>
      </p:sp>
      <p:pic>
        <p:nvPicPr>
          <p:cNvPr id="3" name="Picture 2" descr="Logo&#10;&#10;Description automatically generated">
            <a:extLst>
              <a:ext uri="{FF2B5EF4-FFF2-40B4-BE49-F238E27FC236}">
                <a16:creationId xmlns:a16="http://schemas.microsoft.com/office/drawing/2014/main" id="{1795522A-3E86-FA4D-8769-65D51F009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8" y="152400"/>
            <a:ext cx="1010310" cy="1308315"/>
          </a:xfrm>
          <a:prstGeom prst="rect">
            <a:avLst/>
          </a:prstGeom>
        </p:spPr>
      </p:pic>
      <p:pic>
        <p:nvPicPr>
          <p:cNvPr id="10" name="Picture 9" descr="Text&#10;&#10;Description automatically generated">
            <a:extLst>
              <a:ext uri="{FF2B5EF4-FFF2-40B4-BE49-F238E27FC236}">
                <a16:creationId xmlns:a16="http://schemas.microsoft.com/office/drawing/2014/main" id="{29FE017D-4BA3-5E4B-9608-B5FA18C08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323" y="5755738"/>
            <a:ext cx="3363351" cy="829078"/>
          </a:xfrm>
          <a:prstGeom prst="rect">
            <a:avLst/>
          </a:prstGeom>
        </p:spPr>
      </p:pic>
    </p:spTree>
    <p:extLst>
      <p:ext uri="{BB962C8B-B14F-4D97-AF65-F5344CB8AC3E}">
        <p14:creationId xmlns:p14="http://schemas.microsoft.com/office/powerpoint/2010/main" val="20149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1B8F-9329-7C49-B7F0-E773395F3A7D}"/>
              </a:ext>
            </a:extLst>
          </p:cNvPr>
          <p:cNvSpPr>
            <a:spLocks noGrp="1"/>
          </p:cNvSpPr>
          <p:nvPr>
            <p:ph type="title"/>
          </p:nvPr>
        </p:nvSpPr>
        <p:spPr/>
        <p:txBody>
          <a:bodyPr>
            <a:normAutofit/>
          </a:bodyPr>
          <a:lstStyle/>
          <a:p>
            <a:r>
              <a:rPr lang="en-PK" sz="3600" dirty="0"/>
              <a:t>Introduction Of </a:t>
            </a:r>
            <a:br>
              <a:rPr lang="en-PK" sz="3600" dirty="0"/>
            </a:br>
            <a:r>
              <a:rPr lang="en-PK" sz="3600" dirty="0"/>
              <a:t>Mast Qalander Group Pakistan</a:t>
            </a:r>
          </a:p>
        </p:txBody>
      </p:sp>
      <p:sp>
        <p:nvSpPr>
          <p:cNvPr id="3" name="Content Placeholder 2">
            <a:extLst>
              <a:ext uri="{FF2B5EF4-FFF2-40B4-BE49-F238E27FC236}">
                <a16:creationId xmlns:a16="http://schemas.microsoft.com/office/drawing/2014/main" id="{D055DCE8-407B-AA48-BC3C-803D36009A61}"/>
              </a:ext>
            </a:extLst>
          </p:cNvPr>
          <p:cNvSpPr>
            <a:spLocks noGrp="1"/>
          </p:cNvSpPr>
          <p:nvPr>
            <p:ph idx="1"/>
          </p:nvPr>
        </p:nvSpPr>
        <p:spPr/>
        <p:txBody>
          <a:bodyPr>
            <a:normAutofit/>
          </a:bodyPr>
          <a:lstStyle/>
          <a:p>
            <a:r>
              <a:rPr lang="en-US" sz="2000" dirty="0"/>
              <a:t>The “Mast </a:t>
            </a:r>
            <a:r>
              <a:rPr lang="en-US" sz="2000" dirty="0" err="1"/>
              <a:t>Qalander</a:t>
            </a:r>
            <a:r>
              <a:rPr lang="en-US" sz="2000" dirty="0"/>
              <a:t> Group” Plays A Strategic Role In The Imports, Exports, Manufacturing/ Processing &amp; Intermediary In The Raw And Processed Agricultural Commodities. </a:t>
            </a:r>
          </a:p>
          <a:p>
            <a:r>
              <a:rPr lang="en-US" sz="2000" dirty="0"/>
              <a:t>Also Trading Value Chain Including Origination, Processing, Branding, Merchandising And Distribution, Thereby Reaping Operational Synergies And Cost Efficiencies Transferring Final Benefit To End User.</a:t>
            </a:r>
            <a:endParaRPr lang="en-PK" sz="2000" dirty="0"/>
          </a:p>
          <a:p>
            <a:r>
              <a:rPr lang="en-PK" sz="2000" dirty="0"/>
              <a:t>Leading Exporter of Sesame Seeds in Pakistan</a:t>
            </a:r>
          </a:p>
          <a:p>
            <a:r>
              <a:rPr lang="en-PK" sz="2000" dirty="0"/>
              <a:t>One Of The Top 3 Importer Of Pulses </a:t>
            </a:r>
          </a:p>
          <a:p>
            <a:r>
              <a:rPr lang="en-PK" sz="2000" dirty="0"/>
              <a:t>Five Processing Facilities Of Pulses, Rice And Sesame In The Heart Of Karachi, Pakistan</a:t>
            </a:r>
          </a:p>
          <a:p>
            <a:endParaRPr lang="en-PK" dirty="0"/>
          </a:p>
        </p:txBody>
      </p:sp>
      <p:sp>
        <p:nvSpPr>
          <p:cNvPr id="4" name="Slide Number Placeholder 3">
            <a:extLst>
              <a:ext uri="{FF2B5EF4-FFF2-40B4-BE49-F238E27FC236}">
                <a16:creationId xmlns:a16="http://schemas.microsoft.com/office/drawing/2014/main" id="{6D705475-222A-5047-995E-F294834973F6}"/>
              </a:ext>
            </a:extLst>
          </p:cNvPr>
          <p:cNvSpPr>
            <a:spLocks noGrp="1"/>
          </p:cNvSpPr>
          <p:nvPr>
            <p:ph type="sldNum" sz="quarter" idx="12"/>
          </p:nvPr>
        </p:nvSpPr>
        <p:spPr/>
        <p:txBody>
          <a:bodyPr/>
          <a:lstStyle/>
          <a:p>
            <a:fld id="{72CFD60D-3F6E-4A51-94CA-0A34FD1398CB}" type="slidenum">
              <a:rPr lang="en-IN" smtClean="0"/>
              <a:t>2</a:t>
            </a:fld>
            <a:endParaRPr lang="en-IN"/>
          </a:p>
        </p:txBody>
      </p:sp>
    </p:spTree>
    <p:extLst>
      <p:ext uri="{BB962C8B-B14F-4D97-AF65-F5344CB8AC3E}">
        <p14:creationId xmlns:p14="http://schemas.microsoft.com/office/powerpoint/2010/main" val="171025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464-92E7-45D2-BA9D-D88E4B867BCD}"/>
              </a:ext>
            </a:extLst>
          </p:cNvPr>
          <p:cNvSpPr>
            <a:spLocks noGrp="1"/>
          </p:cNvSpPr>
          <p:nvPr>
            <p:ph type="title"/>
          </p:nvPr>
        </p:nvSpPr>
        <p:spPr/>
        <p:txBody>
          <a:bodyPr>
            <a:noAutofit/>
          </a:bodyPr>
          <a:lstStyle/>
          <a:p>
            <a:r>
              <a:rPr lang="en-US" sz="2400" dirty="0"/>
              <a:t>Final Estimation For 2020 Season Of Sesame Production, Quantity Exported, Quantity Processed Locally And Estimated End-stock;</a:t>
            </a:r>
            <a:br>
              <a:rPr lang="en-US" sz="2400" dirty="0">
                <a:solidFill>
                  <a:schemeClr val="bg1"/>
                </a:solidFill>
              </a:rPr>
            </a:br>
            <a:endParaRPr lang="en-IN" sz="2400" dirty="0"/>
          </a:p>
        </p:txBody>
      </p:sp>
      <p:sp>
        <p:nvSpPr>
          <p:cNvPr id="3" name="Content Placeholder 2">
            <a:extLst>
              <a:ext uri="{FF2B5EF4-FFF2-40B4-BE49-F238E27FC236}">
                <a16:creationId xmlns:a16="http://schemas.microsoft.com/office/drawing/2014/main" id="{4DDF0899-C1A2-4C9D-8A4A-31B6393E084F}"/>
              </a:ext>
            </a:extLst>
          </p:cNvPr>
          <p:cNvSpPr>
            <a:spLocks noGrp="1"/>
          </p:cNvSpPr>
          <p:nvPr>
            <p:ph idx="1"/>
          </p:nvPr>
        </p:nvSpPr>
        <p:spPr/>
        <p:txBody>
          <a:bodyPr/>
          <a:lstStyle/>
          <a:p>
            <a:r>
              <a:rPr lang="en-US" sz="2000" dirty="0"/>
              <a:t>Total Estimated Production In 2020 Was 115,000- 125,000 Tons</a:t>
            </a:r>
          </a:p>
          <a:p>
            <a:r>
              <a:rPr lang="en-US" sz="2000" dirty="0"/>
              <a:t>Punjab Produced  85% Crop, </a:t>
            </a:r>
            <a:r>
              <a:rPr lang="en-PK" sz="2000" dirty="0"/>
              <a:t>Namely As Farmi And Hybrid Seed Vareity and Average Yield Was 240 Kg/Acre</a:t>
            </a:r>
          </a:p>
          <a:p>
            <a:r>
              <a:rPr lang="en-PK" sz="2000" dirty="0"/>
              <a:t>Whereas, Sindh Produced Only 15% Of The Crop, Qualities Known As Natural White And Mix Crushing Quality and Average Yield Was 640 Kg/Acre</a:t>
            </a:r>
          </a:p>
          <a:p>
            <a:r>
              <a:rPr lang="en-PK" sz="2000" dirty="0"/>
              <a:t>Due To Rain, In The Month Of Aug And Sept, Around 15% Crop Was Severely Damaged</a:t>
            </a:r>
          </a:p>
          <a:p>
            <a:r>
              <a:rPr lang="en-PK" sz="2000" dirty="0"/>
              <a:t>Farmi quanlity was inferior, had High FFA and bad look for which buyers were unhappy and complained to those who loaded rain damaged cargo.</a:t>
            </a:r>
          </a:p>
          <a:p>
            <a:endParaRPr lang="en-PK" dirty="0"/>
          </a:p>
          <a:p>
            <a:endParaRPr lang="en-IN" dirty="0"/>
          </a:p>
        </p:txBody>
      </p:sp>
      <p:sp>
        <p:nvSpPr>
          <p:cNvPr id="4" name="Slide Number Placeholder 3">
            <a:extLst>
              <a:ext uri="{FF2B5EF4-FFF2-40B4-BE49-F238E27FC236}">
                <a16:creationId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3</a:t>
            </a:fld>
            <a:endParaRPr lang="en-IN"/>
          </a:p>
        </p:txBody>
      </p:sp>
    </p:spTree>
    <p:extLst>
      <p:ext uri="{BB962C8B-B14F-4D97-AF65-F5344CB8AC3E}">
        <p14:creationId xmlns:p14="http://schemas.microsoft.com/office/powerpoint/2010/main" val="138020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274BA8-D8C4-F040-876C-3C2C50716CA1}"/>
              </a:ext>
            </a:extLst>
          </p:cNvPr>
          <p:cNvSpPr>
            <a:spLocks noGrp="1"/>
          </p:cNvSpPr>
          <p:nvPr>
            <p:ph type="sldNum" sz="quarter" idx="12"/>
          </p:nvPr>
        </p:nvSpPr>
        <p:spPr/>
        <p:txBody>
          <a:bodyPr/>
          <a:lstStyle/>
          <a:p>
            <a:fld id="{72CFD60D-3F6E-4A51-94CA-0A34FD1398CB}" type="slidenum">
              <a:rPr lang="en-IN" smtClean="0"/>
              <a:t>4</a:t>
            </a:fld>
            <a:endParaRPr lang="en-IN"/>
          </a:p>
        </p:txBody>
      </p:sp>
      <p:graphicFrame>
        <p:nvGraphicFramePr>
          <p:cNvPr id="6" name="Chart 5">
            <a:extLst>
              <a:ext uri="{FF2B5EF4-FFF2-40B4-BE49-F238E27FC236}">
                <a16:creationId xmlns:a16="http://schemas.microsoft.com/office/drawing/2014/main" id="{4058ECC4-00C1-D94E-AA4A-90BE6F88D1E7}"/>
              </a:ext>
            </a:extLst>
          </p:cNvPr>
          <p:cNvGraphicFramePr/>
          <p:nvPr>
            <p:extLst>
              <p:ext uri="{D42A27DB-BD31-4B8C-83A1-F6EECF244321}">
                <p14:modId xmlns:p14="http://schemas.microsoft.com/office/powerpoint/2010/main" val="3509178146"/>
              </p:ext>
            </p:extLst>
          </p:nvPr>
        </p:nvGraphicFramePr>
        <p:xfrm>
          <a:off x="3243073" y="152400"/>
          <a:ext cx="4584192" cy="4273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BF233A1D-209C-5A4E-B85A-52444A295DAB}"/>
              </a:ext>
            </a:extLst>
          </p:cNvPr>
          <p:cNvGraphicFramePr>
            <a:graphicFrameLocks noGrp="1"/>
          </p:cNvGraphicFramePr>
          <p:nvPr>
            <p:extLst>
              <p:ext uri="{D42A27DB-BD31-4B8C-83A1-F6EECF244321}">
                <p14:modId xmlns:p14="http://schemas.microsoft.com/office/powerpoint/2010/main" val="2561693292"/>
              </p:ext>
            </p:extLst>
          </p:nvPr>
        </p:nvGraphicFramePr>
        <p:xfrm>
          <a:off x="2023873" y="3998976"/>
          <a:ext cx="7022592" cy="2234624"/>
        </p:xfrm>
        <a:graphic>
          <a:graphicData uri="http://schemas.openxmlformats.org/drawingml/2006/table">
            <a:tbl>
              <a:tblPr firstRow="1" bandRow="1">
                <a:tableStyleId>{5C22544A-7EE6-4342-B048-85BDC9FD1C3A}</a:tableStyleId>
              </a:tblPr>
              <a:tblGrid>
                <a:gridCol w="4338697">
                  <a:extLst>
                    <a:ext uri="{9D8B030D-6E8A-4147-A177-3AD203B41FA5}">
                      <a16:colId xmlns:a16="http://schemas.microsoft.com/office/drawing/2014/main" val="134308313"/>
                    </a:ext>
                  </a:extLst>
                </a:gridCol>
                <a:gridCol w="2683895">
                  <a:extLst>
                    <a:ext uri="{9D8B030D-6E8A-4147-A177-3AD203B41FA5}">
                      <a16:colId xmlns:a16="http://schemas.microsoft.com/office/drawing/2014/main" val="2954341926"/>
                    </a:ext>
                  </a:extLst>
                </a:gridCol>
              </a:tblGrid>
              <a:tr h="309510">
                <a:tc gridSpan="2">
                  <a:txBody>
                    <a:bodyPr/>
                    <a:lstStyle/>
                    <a:p>
                      <a:r>
                        <a:rPr lang="en-PK" sz="1200" dirty="0">
                          <a:solidFill>
                            <a:schemeClr val="tx1"/>
                          </a:solidFill>
                        </a:rPr>
                        <a:t>2020 -2021                                                                                                    (MTS)</a:t>
                      </a:r>
                    </a:p>
                  </a:txBody>
                  <a:tcPr marL="136352" marR="136352" marT="68176" marB="68176"/>
                </a:tc>
                <a:tc hMerge="1">
                  <a:txBody>
                    <a:bodyPr/>
                    <a:lstStyle/>
                    <a:p>
                      <a:r>
                        <a:rPr lang="en-PK" sz="1050" dirty="0"/>
                        <a:t>2020 (MTS)</a:t>
                      </a:r>
                    </a:p>
                  </a:txBody>
                  <a:tcPr marL="136352" marR="136352" marT="68176" marB="68176"/>
                </a:tc>
                <a:extLst>
                  <a:ext uri="{0D108BD9-81ED-4DB2-BD59-A6C34878D82A}">
                    <a16:rowId xmlns:a16="http://schemas.microsoft.com/office/drawing/2014/main" val="4016799490"/>
                  </a:ext>
                </a:extLst>
              </a:tr>
              <a:tr h="309510">
                <a:tc>
                  <a:txBody>
                    <a:bodyPr/>
                    <a:lstStyle/>
                    <a:p>
                      <a:r>
                        <a:rPr lang="en-PK" sz="1200" dirty="0">
                          <a:solidFill>
                            <a:schemeClr val="tx1"/>
                          </a:solidFill>
                        </a:rPr>
                        <a:t>EXPORTS JULY 2020- JUNE 2021</a:t>
                      </a:r>
                    </a:p>
                  </a:txBody>
                  <a:tcPr marL="136352" marR="136352" marT="68176" marB="68176"/>
                </a:tc>
                <a:tc>
                  <a:txBody>
                    <a:bodyPr/>
                    <a:lstStyle/>
                    <a:p>
                      <a:r>
                        <a:rPr lang="en-PK" sz="1200" dirty="0">
                          <a:solidFill>
                            <a:schemeClr val="tx1"/>
                          </a:solidFill>
                        </a:rPr>
                        <a:t>55,000</a:t>
                      </a:r>
                    </a:p>
                  </a:txBody>
                  <a:tcPr marL="136352" marR="136352" marT="68176" marB="68176"/>
                </a:tc>
                <a:extLst>
                  <a:ext uri="{0D108BD9-81ED-4DB2-BD59-A6C34878D82A}">
                    <a16:rowId xmlns:a16="http://schemas.microsoft.com/office/drawing/2014/main" val="1722038010"/>
                  </a:ext>
                </a:extLst>
              </a:tr>
              <a:tr h="309510">
                <a:tc>
                  <a:txBody>
                    <a:bodyPr/>
                    <a:lstStyle/>
                    <a:p>
                      <a:r>
                        <a:rPr lang="en-PK" sz="1200" dirty="0">
                          <a:solidFill>
                            <a:schemeClr val="tx1"/>
                          </a:solidFill>
                        </a:rPr>
                        <a:t>BORDER TRADE</a:t>
                      </a:r>
                    </a:p>
                  </a:txBody>
                  <a:tcPr marL="136352" marR="136352" marT="68176" marB="68176"/>
                </a:tc>
                <a:tc>
                  <a:txBody>
                    <a:bodyPr/>
                    <a:lstStyle/>
                    <a:p>
                      <a:r>
                        <a:rPr lang="en-PK" sz="1200" dirty="0">
                          <a:solidFill>
                            <a:schemeClr val="tx1"/>
                          </a:solidFill>
                        </a:rPr>
                        <a:t>31,400</a:t>
                      </a:r>
                    </a:p>
                  </a:txBody>
                  <a:tcPr marL="136352" marR="136352" marT="68176" marB="68176"/>
                </a:tc>
                <a:extLst>
                  <a:ext uri="{0D108BD9-81ED-4DB2-BD59-A6C34878D82A}">
                    <a16:rowId xmlns:a16="http://schemas.microsoft.com/office/drawing/2014/main" val="619786305"/>
                  </a:ext>
                </a:extLst>
              </a:tr>
              <a:tr h="309510">
                <a:tc>
                  <a:txBody>
                    <a:bodyPr/>
                    <a:lstStyle/>
                    <a:p>
                      <a:r>
                        <a:rPr lang="en-PK" sz="1200" dirty="0">
                          <a:solidFill>
                            <a:schemeClr val="tx1"/>
                          </a:solidFill>
                        </a:rPr>
                        <a:t>LOCALLY CONSUMED</a:t>
                      </a:r>
                    </a:p>
                  </a:txBody>
                  <a:tcPr marL="136352" marR="136352" marT="68176" marB="68176"/>
                </a:tc>
                <a:tc>
                  <a:txBody>
                    <a:bodyPr/>
                    <a:lstStyle/>
                    <a:p>
                      <a:r>
                        <a:rPr lang="en-PK" sz="1200" dirty="0">
                          <a:solidFill>
                            <a:schemeClr val="tx1"/>
                          </a:solidFill>
                        </a:rPr>
                        <a:t>16,500</a:t>
                      </a:r>
                    </a:p>
                  </a:txBody>
                  <a:tcPr marL="136352" marR="136352" marT="68176" marB="68176"/>
                </a:tc>
                <a:extLst>
                  <a:ext uri="{0D108BD9-81ED-4DB2-BD59-A6C34878D82A}">
                    <a16:rowId xmlns:a16="http://schemas.microsoft.com/office/drawing/2014/main" val="4119656110"/>
                  </a:ext>
                </a:extLst>
              </a:tr>
              <a:tr h="309510">
                <a:tc>
                  <a:txBody>
                    <a:bodyPr/>
                    <a:lstStyle/>
                    <a:p>
                      <a:r>
                        <a:rPr lang="en-PK" sz="1200" dirty="0">
                          <a:solidFill>
                            <a:schemeClr val="tx1"/>
                          </a:solidFill>
                        </a:rPr>
                        <a:t>DAMAGED CROP</a:t>
                      </a:r>
                    </a:p>
                  </a:txBody>
                  <a:tcPr marL="136352" marR="136352" marT="68176" marB="68176"/>
                </a:tc>
                <a:tc>
                  <a:txBody>
                    <a:bodyPr/>
                    <a:lstStyle/>
                    <a:p>
                      <a:r>
                        <a:rPr lang="en-PK" sz="1200" dirty="0">
                          <a:solidFill>
                            <a:schemeClr val="tx1"/>
                          </a:solidFill>
                        </a:rPr>
                        <a:t>12000</a:t>
                      </a:r>
                    </a:p>
                  </a:txBody>
                  <a:tcPr marL="136352" marR="136352" marT="68176" marB="68176"/>
                </a:tc>
                <a:extLst>
                  <a:ext uri="{0D108BD9-81ED-4DB2-BD59-A6C34878D82A}">
                    <a16:rowId xmlns:a16="http://schemas.microsoft.com/office/drawing/2014/main" val="224511447"/>
                  </a:ext>
                </a:extLst>
              </a:tr>
              <a:tr h="309510">
                <a:tc>
                  <a:txBody>
                    <a:bodyPr/>
                    <a:lstStyle/>
                    <a:p>
                      <a:r>
                        <a:rPr lang="en-PK" sz="1200" dirty="0">
                          <a:solidFill>
                            <a:schemeClr val="tx1"/>
                          </a:solidFill>
                        </a:rPr>
                        <a:t>CLOSING STOCK </a:t>
                      </a:r>
                    </a:p>
                  </a:txBody>
                  <a:tcPr marL="136352" marR="136352" marT="68176" marB="68176"/>
                </a:tc>
                <a:tc>
                  <a:txBody>
                    <a:bodyPr/>
                    <a:lstStyle/>
                    <a:p>
                      <a:r>
                        <a:rPr lang="en-PK" sz="1200" dirty="0">
                          <a:solidFill>
                            <a:schemeClr val="tx1"/>
                          </a:solidFill>
                        </a:rPr>
                        <a:t>10,100</a:t>
                      </a:r>
                    </a:p>
                  </a:txBody>
                  <a:tcPr marL="136352" marR="136352" marT="68176" marB="68176"/>
                </a:tc>
                <a:extLst>
                  <a:ext uri="{0D108BD9-81ED-4DB2-BD59-A6C34878D82A}">
                    <a16:rowId xmlns:a16="http://schemas.microsoft.com/office/drawing/2014/main" val="2889864462"/>
                  </a:ext>
                </a:extLst>
              </a:tr>
              <a:tr h="309510">
                <a:tc>
                  <a:txBody>
                    <a:bodyPr/>
                    <a:lstStyle/>
                    <a:p>
                      <a:r>
                        <a:rPr lang="en-PK" sz="1200" dirty="0">
                          <a:solidFill>
                            <a:schemeClr val="tx1"/>
                          </a:solidFill>
                        </a:rPr>
                        <a:t>TOTAL</a:t>
                      </a:r>
                    </a:p>
                  </a:txBody>
                  <a:tcPr marL="136352" marR="136352" marT="68176" marB="68176"/>
                </a:tc>
                <a:tc>
                  <a:txBody>
                    <a:bodyPr/>
                    <a:lstStyle/>
                    <a:p>
                      <a:r>
                        <a:rPr lang="en-PK" sz="1200" dirty="0">
                          <a:solidFill>
                            <a:schemeClr val="tx1"/>
                          </a:solidFill>
                        </a:rPr>
                        <a:t>125,000</a:t>
                      </a:r>
                    </a:p>
                  </a:txBody>
                  <a:tcPr marL="136352" marR="136352" marT="68176" marB="68176"/>
                </a:tc>
                <a:extLst>
                  <a:ext uri="{0D108BD9-81ED-4DB2-BD59-A6C34878D82A}">
                    <a16:rowId xmlns:a16="http://schemas.microsoft.com/office/drawing/2014/main" val="240126584"/>
                  </a:ext>
                </a:extLst>
              </a:tr>
            </a:tbl>
          </a:graphicData>
        </a:graphic>
      </p:graphicFrame>
      <p:pic>
        <p:nvPicPr>
          <p:cNvPr id="9" name="Picture 8" descr="Logo&#10;&#10;Description automatically generated">
            <a:extLst>
              <a:ext uri="{FF2B5EF4-FFF2-40B4-BE49-F238E27FC236}">
                <a16:creationId xmlns:a16="http://schemas.microsoft.com/office/drawing/2014/main" id="{56275333-3F80-D340-BF53-6E16CFD02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8" y="152400"/>
            <a:ext cx="1010310" cy="1308315"/>
          </a:xfrm>
          <a:prstGeom prst="rect">
            <a:avLst/>
          </a:prstGeom>
        </p:spPr>
      </p:pic>
    </p:spTree>
    <p:extLst>
      <p:ext uri="{BB962C8B-B14F-4D97-AF65-F5344CB8AC3E}">
        <p14:creationId xmlns:p14="http://schemas.microsoft.com/office/powerpoint/2010/main" val="308854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402D-EC66-8847-AA12-82F9B46C45A1}"/>
              </a:ext>
            </a:extLst>
          </p:cNvPr>
          <p:cNvSpPr>
            <a:spLocks noGrp="1"/>
          </p:cNvSpPr>
          <p:nvPr>
            <p:ph type="title"/>
          </p:nvPr>
        </p:nvSpPr>
        <p:spPr>
          <a:xfrm>
            <a:off x="838200" y="320675"/>
            <a:ext cx="8175171" cy="1325563"/>
          </a:xfrm>
        </p:spPr>
        <p:txBody>
          <a:bodyPr>
            <a:normAutofit fontScale="90000"/>
          </a:bodyPr>
          <a:lstStyle/>
          <a:p>
            <a:br>
              <a:rPr lang="en-US" sz="2200" dirty="0"/>
            </a:br>
            <a:r>
              <a:rPr lang="en-US" sz="2200" dirty="0"/>
              <a:t>Growth Condition For 2021 Sesame Crop So Far, Acreage Changes, Yield Expectations For 2021 Sesame Crop And Expected Production Of Sesame For 2021-22 Season</a:t>
            </a:r>
            <a:r>
              <a:rPr lang="en-US" sz="4000" dirty="0"/>
              <a:t>;</a:t>
            </a:r>
            <a:br>
              <a:rPr lang="en-US" sz="3600" dirty="0">
                <a:solidFill>
                  <a:schemeClr val="bg1"/>
                </a:solidFill>
              </a:rPr>
            </a:br>
            <a:endParaRPr lang="en-PK" dirty="0"/>
          </a:p>
        </p:txBody>
      </p:sp>
      <p:sp>
        <p:nvSpPr>
          <p:cNvPr id="3" name="Content Placeholder 2">
            <a:extLst>
              <a:ext uri="{FF2B5EF4-FFF2-40B4-BE49-F238E27FC236}">
                <a16:creationId xmlns:a16="http://schemas.microsoft.com/office/drawing/2014/main" id="{8998CEDD-B8BD-4A4F-9D65-2CF907F74AB0}"/>
              </a:ext>
            </a:extLst>
          </p:cNvPr>
          <p:cNvSpPr>
            <a:spLocks noGrp="1"/>
          </p:cNvSpPr>
          <p:nvPr>
            <p:ph idx="1"/>
          </p:nvPr>
        </p:nvSpPr>
        <p:spPr/>
        <p:txBody>
          <a:bodyPr>
            <a:normAutofit/>
          </a:bodyPr>
          <a:lstStyle/>
          <a:p>
            <a:r>
              <a:rPr lang="en-PK" sz="2000" dirty="0"/>
              <a:t>Total Crop Size Expected To Be  Around 110,000 -120,000 Tons</a:t>
            </a:r>
          </a:p>
          <a:p>
            <a:r>
              <a:rPr lang="en-PK" sz="2000" dirty="0"/>
              <a:t>80% Crop Expected From Punjab Region And 20% From Sindh Region</a:t>
            </a:r>
          </a:p>
          <a:p>
            <a:r>
              <a:rPr lang="en-PK" sz="2000" dirty="0"/>
              <a:t>Current Year Yeild Per Acre Is simimalar to last yeas i.e 240 Kg And 640 Kg In Sindh And Punjab Growing Areas, Respectively.</a:t>
            </a:r>
          </a:p>
          <a:p>
            <a:r>
              <a:rPr lang="en-PK" sz="2000" dirty="0"/>
              <a:t>Major Harvesting Period Starts From End Of August Uptill October</a:t>
            </a:r>
          </a:p>
          <a:p>
            <a:r>
              <a:rPr lang="en-PK" sz="2000" dirty="0"/>
              <a:t>This year, hybird sesame type arrivals were earlier then Farmi, Sindh sesame type arrivals have started since last 2 weeks, and quality as compared to Hybird is better in terms of seed size, look and colour</a:t>
            </a:r>
          </a:p>
          <a:p>
            <a:r>
              <a:rPr lang="en-PK" sz="2000" dirty="0"/>
              <a:t>This year, the PKR depreaciated, which have resulted local market to go up, </a:t>
            </a:r>
          </a:p>
        </p:txBody>
      </p:sp>
      <p:sp>
        <p:nvSpPr>
          <p:cNvPr id="4" name="Slide Number Placeholder 3">
            <a:extLst>
              <a:ext uri="{FF2B5EF4-FFF2-40B4-BE49-F238E27FC236}">
                <a16:creationId xmlns:a16="http://schemas.microsoft.com/office/drawing/2014/main" id="{2C9579A6-7486-0B48-9D83-E9128D8373EF}"/>
              </a:ext>
            </a:extLst>
          </p:cNvPr>
          <p:cNvSpPr>
            <a:spLocks noGrp="1"/>
          </p:cNvSpPr>
          <p:nvPr>
            <p:ph type="sldNum" sz="quarter" idx="12"/>
          </p:nvPr>
        </p:nvSpPr>
        <p:spPr/>
        <p:txBody>
          <a:bodyPr/>
          <a:lstStyle/>
          <a:p>
            <a:fld id="{72CFD60D-3F6E-4A51-94CA-0A34FD1398CB}" type="slidenum">
              <a:rPr lang="en-IN" smtClean="0"/>
              <a:t>5</a:t>
            </a:fld>
            <a:endParaRPr lang="en-IN"/>
          </a:p>
        </p:txBody>
      </p:sp>
    </p:spTree>
    <p:extLst>
      <p:ext uri="{BB962C8B-B14F-4D97-AF65-F5344CB8AC3E}">
        <p14:creationId xmlns:p14="http://schemas.microsoft.com/office/powerpoint/2010/main" val="54436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FE5F24-1B5D-D543-BB1C-6519CBF22F0C}"/>
              </a:ext>
            </a:extLst>
          </p:cNvPr>
          <p:cNvSpPr>
            <a:spLocks noGrp="1"/>
          </p:cNvSpPr>
          <p:nvPr>
            <p:ph type="sldNum" sz="quarter" idx="12"/>
          </p:nvPr>
        </p:nvSpPr>
        <p:spPr/>
        <p:txBody>
          <a:bodyPr/>
          <a:lstStyle/>
          <a:p>
            <a:fld id="{72CFD60D-3F6E-4A51-94CA-0A34FD1398CB}" type="slidenum">
              <a:rPr lang="en-IN" smtClean="0"/>
              <a:t>6</a:t>
            </a:fld>
            <a:endParaRPr lang="en-IN"/>
          </a:p>
        </p:txBody>
      </p:sp>
      <p:graphicFrame>
        <p:nvGraphicFramePr>
          <p:cNvPr id="5" name="Chart 4">
            <a:extLst>
              <a:ext uri="{FF2B5EF4-FFF2-40B4-BE49-F238E27FC236}">
                <a16:creationId xmlns:a16="http://schemas.microsoft.com/office/drawing/2014/main" id="{FF9FED49-16F6-B44B-A5D0-89A888233F5C}"/>
              </a:ext>
            </a:extLst>
          </p:cNvPr>
          <p:cNvGraphicFramePr/>
          <p:nvPr>
            <p:extLst>
              <p:ext uri="{D42A27DB-BD31-4B8C-83A1-F6EECF244321}">
                <p14:modId xmlns:p14="http://schemas.microsoft.com/office/powerpoint/2010/main" val="25959922"/>
              </p:ext>
            </p:extLst>
          </p:nvPr>
        </p:nvGraphicFramePr>
        <p:xfrm>
          <a:off x="1426465" y="485200"/>
          <a:ext cx="4669536" cy="42079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16">
            <a:extLst>
              <a:ext uri="{FF2B5EF4-FFF2-40B4-BE49-F238E27FC236}">
                <a16:creationId xmlns:a16="http://schemas.microsoft.com/office/drawing/2014/main" id="{930B7E19-7AC2-3B48-B1B5-CEEEB9536D5C}"/>
              </a:ext>
            </a:extLst>
          </p:cNvPr>
          <p:cNvGraphicFramePr>
            <a:graphicFrameLocks noGrp="1"/>
          </p:cNvGraphicFramePr>
          <p:nvPr>
            <p:extLst>
              <p:ext uri="{D42A27DB-BD31-4B8C-83A1-F6EECF244321}">
                <p14:modId xmlns:p14="http://schemas.microsoft.com/office/powerpoint/2010/main" val="2047967262"/>
              </p:ext>
            </p:extLst>
          </p:nvPr>
        </p:nvGraphicFramePr>
        <p:xfrm>
          <a:off x="6573890" y="2132225"/>
          <a:ext cx="5096462" cy="2560908"/>
        </p:xfrm>
        <a:graphic>
          <a:graphicData uri="http://schemas.openxmlformats.org/drawingml/2006/table">
            <a:tbl>
              <a:tblPr firstRow="1" bandRow="1">
                <a:tableStyleId>{5C22544A-7EE6-4342-B048-85BDC9FD1C3A}</a:tableStyleId>
              </a:tblPr>
              <a:tblGrid>
                <a:gridCol w="2448940">
                  <a:extLst>
                    <a:ext uri="{9D8B030D-6E8A-4147-A177-3AD203B41FA5}">
                      <a16:colId xmlns:a16="http://schemas.microsoft.com/office/drawing/2014/main" val="3464914694"/>
                    </a:ext>
                  </a:extLst>
                </a:gridCol>
                <a:gridCol w="2647522">
                  <a:extLst>
                    <a:ext uri="{9D8B030D-6E8A-4147-A177-3AD203B41FA5}">
                      <a16:colId xmlns:a16="http://schemas.microsoft.com/office/drawing/2014/main" val="2332785769"/>
                    </a:ext>
                  </a:extLst>
                </a:gridCol>
              </a:tblGrid>
              <a:tr h="446893">
                <a:tc>
                  <a:txBody>
                    <a:bodyPr/>
                    <a:lstStyle/>
                    <a:p>
                      <a:r>
                        <a:rPr lang="en-PK" sz="1200" dirty="0">
                          <a:solidFill>
                            <a:schemeClr val="tx1"/>
                          </a:solidFill>
                        </a:rPr>
                        <a:t>EXTIMATED CROP </a:t>
                      </a:r>
                    </a:p>
                  </a:txBody>
                  <a:tcPr/>
                </a:tc>
                <a:tc>
                  <a:txBody>
                    <a:bodyPr/>
                    <a:lstStyle/>
                    <a:p>
                      <a:r>
                        <a:rPr lang="en-PK" sz="1200" dirty="0">
                          <a:solidFill>
                            <a:schemeClr val="tx1"/>
                          </a:solidFill>
                        </a:rPr>
                        <a:t> (MTS)</a:t>
                      </a:r>
                    </a:p>
                  </a:txBody>
                  <a:tcPr/>
                </a:tc>
                <a:extLst>
                  <a:ext uri="{0D108BD9-81ED-4DB2-BD59-A6C34878D82A}">
                    <a16:rowId xmlns:a16="http://schemas.microsoft.com/office/drawing/2014/main" val="539498059"/>
                  </a:ext>
                </a:extLst>
              </a:tr>
              <a:tr h="255367">
                <a:tc>
                  <a:txBody>
                    <a:bodyPr/>
                    <a:lstStyle/>
                    <a:p>
                      <a:r>
                        <a:rPr lang="en-PK" sz="1200" dirty="0">
                          <a:solidFill>
                            <a:schemeClr val="tx1"/>
                          </a:solidFill>
                        </a:rPr>
                        <a:t>CARRY FORWARD</a:t>
                      </a:r>
                    </a:p>
                  </a:txBody>
                  <a:tcPr/>
                </a:tc>
                <a:tc>
                  <a:txBody>
                    <a:bodyPr/>
                    <a:lstStyle/>
                    <a:p>
                      <a:r>
                        <a:rPr lang="en-PK" sz="1200" dirty="0">
                          <a:solidFill>
                            <a:schemeClr val="tx1"/>
                          </a:solidFill>
                        </a:rPr>
                        <a:t>+ 10,100</a:t>
                      </a:r>
                    </a:p>
                  </a:txBody>
                  <a:tcPr/>
                </a:tc>
                <a:extLst>
                  <a:ext uri="{0D108BD9-81ED-4DB2-BD59-A6C34878D82A}">
                    <a16:rowId xmlns:a16="http://schemas.microsoft.com/office/drawing/2014/main" val="3679569977"/>
                  </a:ext>
                </a:extLst>
              </a:tr>
              <a:tr h="255367">
                <a:tc>
                  <a:txBody>
                    <a:bodyPr/>
                    <a:lstStyle/>
                    <a:p>
                      <a:r>
                        <a:rPr lang="en-PK" sz="1200" dirty="0">
                          <a:solidFill>
                            <a:schemeClr val="tx1"/>
                          </a:solidFill>
                        </a:rPr>
                        <a:t>ESTIMATED CROP IDEA</a:t>
                      </a:r>
                    </a:p>
                  </a:txBody>
                  <a:tcPr/>
                </a:tc>
                <a:tc>
                  <a:txBody>
                    <a:bodyPr/>
                    <a:lstStyle/>
                    <a:p>
                      <a:r>
                        <a:rPr lang="en-PK" sz="1200" dirty="0">
                          <a:solidFill>
                            <a:schemeClr val="tx1"/>
                          </a:solidFill>
                        </a:rPr>
                        <a:t>+ 120,000</a:t>
                      </a:r>
                    </a:p>
                  </a:txBody>
                  <a:tcPr/>
                </a:tc>
                <a:extLst>
                  <a:ext uri="{0D108BD9-81ED-4DB2-BD59-A6C34878D82A}">
                    <a16:rowId xmlns:a16="http://schemas.microsoft.com/office/drawing/2014/main" val="1690725073"/>
                  </a:ext>
                </a:extLst>
              </a:tr>
              <a:tr h="255367">
                <a:tc>
                  <a:txBody>
                    <a:bodyPr/>
                    <a:lstStyle/>
                    <a:p>
                      <a:r>
                        <a:rPr lang="en-PK" sz="1200" dirty="0">
                          <a:solidFill>
                            <a:schemeClr val="tx1"/>
                          </a:solidFill>
                        </a:rPr>
                        <a:t>EXPORTS UPTII SEPT’2021</a:t>
                      </a:r>
                    </a:p>
                  </a:txBody>
                  <a:tcPr/>
                </a:tc>
                <a:tc>
                  <a:txBody>
                    <a:bodyPr/>
                    <a:lstStyle/>
                    <a:p>
                      <a:r>
                        <a:rPr lang="en-PK" sz="1200" dirty="0">
                          <a:solidFill>
                            <a:schemeClr val="tx1"/>
                          </a:solidFill>
                        </a:rPr>
                        <a:t>- 27,312</a:t>
                      </a:r>
                    </a:p>
                  </a:txBody>
                  <a:tcPr/>
                </a:tc>
                <a:extLst>
                  <a:ext uri="{0D108BD9-81ED-4DB2-BD59-A6C34878D82A}">
                    <a16:rowId xmlns:a16="http://schemas.microsoft.com/office/drawing/2014/main" val="3864664474"/>
                  </a:ext>
                </a:extLst>
              </a:tr>
              <a:tr h="397269">
                <a:tc>
                  <a:txBody>
                    <a:bodyPr/>
                    <a:lstStyle/>
                    <a:p>
                      <a:r>
                        <a:rPr lang="en-PK" sz="1200" dirty="0">
                          <a:solidFill>
                            <a:schemeClr val="tx1"/>
                          </a:solidFill>
                        </a:rPr>
                        <a:t>BORDER TRADE</a:t>
                      </a:r>
                    </a:p>
                  </a:txBody>
                  <a:tcPr/>
                </a:tc>
                <a:tc>
                  <a:txBody>
                    <a:bodyPr/>
                    <a:lstStyle/>
                    <a:p>
                      <a:r>
                        <a:rPr lang="en-PK" sz="1200" dirty="0">
                          <a:solidFill>
                            <a:schemeClr val="tx1"/>
                          </a:solidFill>
                        </a:rPr>
                        <a:t>- 25,000</a:t>
                      </a:r>
                    </a:p>
                  </a:txBody>
                  <a:tcPr/>
                </a:tc>
                <a:extLst>
                  <a:ext uri="{0D108BD9-81ED-4DB2-BD59-A6C34878D82A}">
                    <a16:rowId xmlns:a16="http://schemas.microsoft.com/office/drawing/2014/main" val="2181390669"/>
                  </a:ext>
                </a:extLst>
              </a:tr>
              <a:tr h="446893">
                <a:tc>
                  <a:txBody>
                    <a:bodyPr/>
                    <a:lstStyle/>
                    <a:p>
                      <a:r>
                        <a:rPr lang="en-PK" sz="1200" dirty="0">
                          <a:solidFill>
                            <a:schemeClr val="tx1"/>
                          </a:solidFill>
                        </a:rPr>
                        <a:t>LOCAL CONSUMPTION</a:t>
                      </a:r>
                    </a:p>
                  </a:txBody>
                  <a:tcPr/>
                </a:tc>
                <a:tc>
                  <a:txBody>
                    <a:bodyPr/>
                    <a:lstStyle/>
                    <a:p>
                      <a:r>
                        <a:rPr lang="en-PK" sz="1200" dirty="0">
                          <a:solidFill>
                            <a:schemeClr val="tx1"/>
                          </a:solidFill>
                        </a:rPr>
                        <a:t>- 18,750</a:t>
                      </a:r>
                    </a:p>
                  </a:txBody>
                  <a:tcPr/>
                </a:tc>
                <a:extLst>
                  <a:ext uri="{0D108BD9-81ED-4DB2-BD59-A6C34878D82A}">
                    <a16:rowId xmlns:a16="http://schemas.microsoft.com/office/drawing/2014/main" val="2605505978"/>
                  </a:ext>
                </a:extLst>
              </a:tr>
              <a:tr h="446893">
                <a:tc>
                  <a:txBody>
                    <a:bodyPr/>
                    <a:lstStyle/>
                    <a:p>
                      <a:r>
                        <a:rPr lang="en-PK" sz="1200" dirty="0">
                          <a:solidFill>
                            <a:schemeClr val="tx1"/>
                          </a:solidFill>
                        </a:rPr>
                        <a:t>BALANCE</a:t>
                      </a:r>
                    </a:p>
                  </a:txBody>
                  <a:tcPr/>
                </a:tc>
                <a:tc>
                  <a:txBody>
                    <a:bodyPr/>
                    <a:lstStyle/>
                    <a:p>
                      <a:r>
                        <a:rPr lang="en-PK" sz="1200" dirty="0">
                          <a:solidFill>
                            <a:schemeClr val="tx1"/>
                          </a:solidFill>
                        </a:rPr>
                        <a:t>59,038</a:t>
                      </a:r>
                    </a:p>
                  </a:txBody>
                  <a:tcPr/>
                </a:tc>
                <a:extLst>
                  <a:ext uri="{0D108BD9-81ED-4DB2-BD59-A6C34878D82A}">
                    <a16:rowId xmlns:a16="http://schemas.microsoft.com/office/drawing/2014/main" val="1945975269"/>
                  </a:ext>
                </a:extLst>
              </a:tr>
            </a:tbl>
          </a:graphicData>
        </a:graphic>
      </p:graphicFrame>
      <p:pic>
        <p:nvPicPr>
          <p:cNvPr id="9" name="Picture 8" descr="Logo&#10;&#10;Description automatically generated">
            <a:extLst>
              <a:ext uri="{FF2B5EF4-FFF2-40B4-BE49-F238E27FC236}">
                <a16:creationId xmlns:a16="http://schemas.microsoft.com/office/drawing/2014/main" id="{9C96E941-C25B-E448-9035-0EE1A4885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8" y="152400"/>
            <a:ext cx="1010310" cy="1308315"/>
          </a:xfrm>
          <a:prstGeom prst="rect">
            <a:avLst/>
          </a:prstGeom>
        </p:spPr>
      </p:pic>
      <p:sp>
        <p:nvSpPr>
          <p:cNvPr id="10" name="TextBox 9">
            <a:extLst>
              <a:ext uri="{FF2B5EF4-FFF2-40B4-BE49-F238E27FC236}">
                <a16:creationId xmlns:a16="http://schemas.microsoft.com/office/drawing/2014/main" id="{D41643D7-CDCA-6040-8413-A035B653A967}"/>
              </a:ext>
            </a:extLst>
          </p:cNvPr>
          <p:cNvSpPr txBox="1"/>
          <p:nvPr/>
        </p:nvSpPr>
        <p:spPr>
          <a:xfrm>
            <a:off x="0" y="5002911"/>
            <a:ext cx="12300740" cy="338554"/>
          </a:xfrm>
          <a:prstGeom prst="rect">
            <a:avLst/>
          </a:prstGeom>
          <a:noFill/>
        </p:spPr>
        <p:txBody>
          <a:bodyPr wrap="none" rtlCol="0">
            <a:spAutoFit/>
          </a:bodyPr>
          <a:lstStyle/>
          <a:p>
            <a:pPr marL="285750" indent="-285750">
              <a:buFont typeface="Arial" panose="020B0604020202020204" pitchFamily="34" charset="0"/>
              <a:buChar char="•"/>
            </a:pPr>
            <a:r>
              <a:rPr lang="en-PK" sz="1600" dirty="0"/>
              <a:t>THIS YEAR, THE CROP MAY  AROUND DECEMBER OR EARLY JANUARY 2022, DUE TO EXCESSIVE DEMAND, PANIC BUYING AND NEW EXPORTERS</a:t>
            </a:r>
          </a:p>
        </p:txBody>
      </p:sp>
    </p:spTree>
    <p:extLst>
      <p:ext uri="{BB962C8B-B14F-4D97-AF65-F5344CB8AC3E}">
        <p14:creationId xmlns:p14="http://schemas.microsoft.com/office/powerpoint/2010/main" val="307674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078D-3382-7948-B3B3-547565E7E25D}"/>
              </a:ext>
            </a:extLst>
          </p:cNvPr>
          <p:cNvSpPr>
            <a:spLocks noGrp="1"/>
          </p:cNvSpPr>
          <p:nvPr>
            <p:ph type="title"/>
          </p:nvPr>
        </p:nvSpPr>
        <p:spPr/>
        <p:txBody>
          <a:bodyPr/>
          <a:lstStyle/>
          <a:p>
            <a:r>
              <a:rPr lang="en-PK" dirty="0"/>
              <a:t>Prices Scenerio &amp; factors Driving</a:t>
            </a:r>
          </a:p>
        </p:txBody>
      </p:sp>
      <p:sp>
        <p:nvSpPr>
          <p:cNvPr id="3" name="Content Placeholder 2">
            <a:extLst>
              <a:ext uri="{FF2B5EF4-FFF2-40B4-BE49-F238E27FC236}">
                <a16:creationId xmlns:a16="http://schemas.microsoft.com/office/drawing/2014/main" id="{7D355C13-8594-B144-BAD0-78578DEE2B1F}"/>
              </a:ext>
            </a:extLst>
          </p:cNvPr>
          <p:cNvSpPr>
            <a:spLocks noGrp="1"/>
          </p:cNvSpPr>
          <p:nvPr>
            <p:ph idx="1"/>
          </p:nvPr>
        </p:nvSpPr>
        <p:spPr>
          <a:xfrm>
            <a:off x="838200" y="1825624"/>
            <a:ext cx="10975848" cy="4530725"/>
          </a:xfrm>
        </p:spPr>
        <p:txBody>
          <a:bodyPr>
            <a:normAutofit fontScale="62500" lnSpcReduction="20000"/>
          </a:bodyPr>
          <a:lstStyle/>
          <a:p>
            <a:r>
              <a:rPr lang="en-GB" sz="3200" dirty="0"/>
              <a:t>In Pakistan, local sesame price is on an uptrend, and has almost reached the highest levels but the traders and farmers are firm, that prices may increase further.</a:t>
            </a:r>
          </a:p>
          <a:p>
            <a:r>
              <a:rPr lang="en-GB" sz="3200" dirty="0"/>
              <a:t>Many Pakistani exporters did short sales prior to harvesting which have also resulted in local price increase due to panic buying. </a:t>
            </a:r>
            <a:endParaRPr lang="en-GB" sz="3200" b="1" dirty="0"/>
          </a:p>
          <a:p>
            <a:r>
              <a:rPr lang="en-GB" sz="3200" dirty="0"/>
              <a:t>The main reason for sudden increase in prices is mainly because of huge demand and aggressive buying from China since harvesting and many local sellers and exporters are not interested to sale in bulk quantities at low level.</a:t>
            </a:r>
          </a:p>
          <a:p>
            <a:r>
              <a:rPr lang="en-GB" sz="3200" dirty="0"/>
              <a:t>Currently China’s unstoppable demand for Sesame will drive market further.</a:t>
            </a:r>
          </a:p>
          <a:p>
            <a:r>
              <a:rPr lang="en-GB" sz="3200" dirty="0"/>
              <a:t>Farmers, Traders and Stockiest are optimistic and holding cargo for better prices.</a:t>
            </a:r>
          </a:p>
          <a:p>
            <a:r>
              <a:rPr lang="en-GB" sz="3200" dirty="0"/>
              <a:t>This year, there due to higher prices, local consumption and border was very low, mainly sesame seeds is being exported and the crop may end on or before December 2021, if the demand remains same or more.</a:t>
            </a:r>
          </a:p>
          <a:p>
            <a:r>
              <a:rPr lang="en-GB" sz="3200" dirty="0"/>
              <a:t>Also, Government Policies and Covid-19 Challenges are at ease and have moving to normalise with no further difficulties apart from Higher Seas Freight, Vessels Skipping and higher oil prices.</a:t>
            </a:r>
          </a:p>
          <a:p>
            <a:r>
              <a:rPr lang="en-PK" sz="3200" dirty="0"/>
              <a:t>The Sesame Seeds Quality Is Well Accepted By Chinese Importers and Pakistan Origin is now more preffered due to better quality, branding within China and less trasnit</a:t>
            </a:r>
            <a:r>
              <a:rPr lang="en-PK" dirty="0"/>
              <a:t>. </a:t>
            </a:r>
            <a:endParaRPr lang="en-GB" dirty="0"/>
          </a:p>
        </p:txBody>
      </p:sp>
      <p:sp>
        <p:nvSpPr>
          <p:cNvPr id="4" name="Slide Number Placeholder 3">
            <a:extLst>
              <a:ext uri="{FF2B5EF4-FFF2-40B4-BE49-F238E27FC236}">
                <a16:creationId xmlns:a16="http://schemas.microsoft.com/office/drawing/2014/main" id="{2C8D61D6-FF35-7647-9EB2-81543B09E39A}"/>
              </a:ext>
            </a:extLst>
          </p:cNvPr>
          <p:cNvSpPr>
            <a:spLocks noGrp="1"/>
          </p:cNvSpPr>
          <p:nvPr>
            <p:ph type="sldNum" sz="quarter" idx="12"/>
          </p:nvPr>
        </p:nvSpPr>
        <p:spPr/>
        <p:txBody>
          <a:bodyPr/>
          <a:lstStyle/>
          <a:p>
            <a:fld id="{72CFD60D-3F6E-4A51-94CA-0A34FD1398CB}" type="slidenum">
              <a:rPr lang="en-IN" smtClean="0"/>
              <a:t>7</a:t>
            </a:fld>
            <a:endParaRPr lang="en-IN"/>
          </a:p>
        </p:txBody>
      </p:sp>
    </p:spTree>
    <p:extLst>
      <p:ext uri="{BB962C8B-B14F-4D97-AF65-F5344CB8AC3E}">
        <p14:creationId xmlns:p14="http://schemas.microsoft.com/office/powerpoint/2010/main" val="288778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774008-7825-3046-955C-10DF29E7F329}"/>
              </a:ext>
            </a:extLst>
          </p:cNvPr>
          <p:cNvSpPr>
            <a:spLocks noGrp="1"/>
          </p:cNvSpPr>
          <p:nvPr>
            <p:ph type="sldNum" sz="quarter" idx="12"/>
          </p:nvPr>
        </p:nvSpPr>
        <p:spPr/>
        <p:txBody>
          <a:bodyPr/>
          <a:lstStyle/>
          <a:p>
            <a:fld id="{72CFD60D-3F6E-4A51-94CA-0A34FD1398CB}" type="slidenum">
              <a:rPr lang="en-IN" smtClean="0"/>
              <a:t>8</a:t>
            </a:fld>
            <a:endParaRPr lang="en-IN"/>
          </a:p>
        </p:txBody>
      </p:sp>
      <p:sp>
        <p:nvSpPr>
          <p:cNvPr id="7" name="TextBox 6">
            <a:extLst>
              <a:ext uri="{FF2B5EF4-FFF2-40B4-BE49-F238E27FC236}">
                <a16:creationId xmlns:a16="http://schemas.microsoft.com/office/drawing/2014/main" id="{12EB59A6-2455-584A-85B3-ACD6750EA433}"/>
              </a:ext>
            </a:extLst>
          </p:cNvPr>
          <p:cNvSpPr txBox="1"/>
          <p:nvPr/>
        </p:nvSpPr>
        <p:spPr>
          <a:xfrm>
            <a:off x="2854452" y="708535"/>
            <a:ext cx="6102096" cy="2862322"/>
          </a:xfrm>
          <a:prstGeom prst="rect">
            <a:avLst/>
          </a:prstGeom>
          <a:noFill/>
        </p:spPr>
        <p:txBody>
          <a:bodyPr wrap="square">
            <a:spAutoFit/>
          </a:bodyPr>
          <a:lstStyle/>
          <a:p>
            <a:pPr algn="ctr"/>
            <a:r>
              <a:rPr lang="en-GB" dirty="0"/>
              <a:t>I WOULD LIKE TO THANK YOU FOR ATTENDING SESAME CONVENTION VIRTUALLY.</a:t>
            </a:r>
          </a:p>
          <a:p>
            <a:pPr algn="ctr"/>
            <a:endParaRPr lang="en-GB" dirty="0"/>
          </a:p>
          <a:p>
            <a:pPr algn="ctr"/>
            <a:r>
              <a:rPr lang="en-GB" dirty="0"/>
              <a:t>LOOKING FORWARD TO SEEING YOU AT THE NEXT EVENT. </a:t>
            </a:r>
            <a:br>
              <a:rPr lang="en-GB" dirty="0"/>
            </a:br>
            <a:r>
              <a:rPr lang="en-GB" dirty="0"/>
              <a:t>STAY HOME, STAY SAFE.</a:t>
            </a:r>
            <a:br>
              <a:rPr lang="en-GB" dirty="0"/>
            </a:br>
            <a:br>
              <a:rPr lang="en-GB" dirty="0"/>
            </a:br>
            <a:r>
              <a:rPr lang="en-US" b="1" dirty="0"/>
              <a:t>MAHESH RAJA MANGLANI</a:t>
            </a:r>
            <a:br>
              <a:rPr lang="en-PK" dirty="0"/>
            </a:br>
            <a:r>
              <a:rPr lang="en-US" dirty="0"/>
              <a:t>Director Commercial</a:t>
            </a:r>
            <a:br>
              <a:rPr lang="en-PK" dirty="0"/>
            </a:br>
            <a:r>
              <a:rPr lang="en-US" dirty="0"/>
              <a:t> </a:t>
            </a:r>
            <a:br>
              <a:rPr lang="en-PK" dirty="0"/>
            </a:br>
            <a:endParaRPr lang="en-PK" dirty="0"/>
          </a:p>
        </p:txBody>
      </p:sp>
      <p:pic>
        <p:nvPicPr>
          <p:cNvPr id="8" name="Picture 7" descr="Logo&#10;&#10;Description automatically generated">
            <a:extLst>
              <a:ext uri="{FF2B5EF4-FFF2-40B4-BE49-F238E27FC236}">
                <a16:creationId xmlns:a16="http://schemas.microsoft.com/office/drawing/2014/main" id="{E6416291-8934-6146-8DB2-7DA8A805D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98" y="152400"/>
            <a:ext cx="1010310" cy="1308315"/>
          </a:xfrm>
          <a:prstGeom prst="rect">
            <a:avLst/>
          </a:prstGeom>
        </p:spPr>
      </p:pic>
      <p:pic>
        <p:nvPicPr>
          <p:cNvPr id="12" name="Picture 11">
            <a:extLst>
              <a:ext uri="{FF2B5EF4-FFF2-40B4-BE49-F238E27FC236}">
                <a16:creationId xmlns:a16="http://schemas.microsoft.com/office/drawing/2014/main" id="{15054948-B368-234A-9084-550D6627A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261868"/>
            <a:ext cx="5410200" cy="3073400"/>
          </a:xfrm>
          <a:prstGeom prst="rect">
            <a:avLst/>
          </a:prstGeom>
        </p:spPr>
      </p:pic>
    </p:spTree>
    <p:extLst>
      <p:ext uri="{BB962C8B-B14F-4D97-AF65-F5344CB8AC3E}">
        <p14:creationId xmlns:p14="http://schemas.microsoft.com/office/powerpoint/2010/main" val="1079228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770</Words>
  <Application>Microsoft Macintosh PowerPoint</Application>
  <PresentationFormat>Widescreen</PresentationFormat>
  <Paragraphs>81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Introduction Of  Mast Qalander Group Pakistan</vt:lpstr>
      <vt:lpstr>Final Estimation For 2020 Season Of Sesame Production, Quantity Exported, Quantity Processed Locally And Estimated End-stock; </vt:lpstr>
      <vt:lpstr>PowerPoint Presentation</vt:lpstr>
      <vt:lpstr> Growth Condition For 2021 Sesame Crop So Far, Acreage Changes, Yield Expectations For 2021 Sesame Crop And Expected Production Of Sesame For 2021-22 Season; </vt:lpstr>
      <vt:lpstr>PowerPoint Presentation</vt:lpstr>
      <vt:lpstr>Prices Scenerio &amp; factors Driving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Mahesh Raja Manglani</cp:lastModifiedBy>
  <cp:revision>3</cp:revision>
  <dcterms:created xsi:type="dcterms:W3CDTF">2019-07-16T11:15:07Z</dcterms:created>
  <dcterms:modified xsi:type="dcterms:W3CDTF">2021-10-25T13:59:03Z</dcterms:modified>
</cp:coreProperties>
</file>