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272FC-11E5-40E3-B6D1-461BBAA52085}" type="datetimeFigureOut">
              <a:rPr lang="en-IN" smtClean="0"/>
              <a:t>25-10-2021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532C2-78A3-4CD7-B17E-9C33223DA41C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50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F8B8-D536-4BF1-81B8-A41E5548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1E8EA8-1951-4E86-9B71-C1219DCD7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3EDE-3F72-4101-9859-F7D08379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AEAC-B167-4EF9-8441-3126B809719A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5135C-E7CB-4B9E-891D-250D1327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05160-2FE7-4B1D-9E86-D0A63375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29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B3674-6A67-497D-B6D1-A6ACD997D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F6C75D-BE66-4E80-84FA-F1D764265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81C3C-B21C-42A7-AED7-0FD2F7C2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6705-4FD9-4DBF-8F7E-4A92E1F3D1B1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A4643-012D-4283-B8F7-190A7DD4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72665-57EA-438F-AFCA-17277582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10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9F93A-66F4-4D16-B8F3-A85585E88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F111E-4BD6-423D-BD98-83D0078CF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08892-EE52-4D4A-AB05-A593B32B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801B-EC8D-459E-94CF-27312C80F26A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6E31-940E-46C7-A882-708FAA48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7DD68-989F-4538-B994-045DA2A57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67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52571-CC41-4015-8774-C9AAD923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5171" cy="1325563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BAD85-5DCD-468C-8A5F-53D54D205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F87C-F6DA-42CE-9159-6E4DD8C5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2A30-0A33-46F6-AA3E-A16AC10C87AC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2C15-468C-447F-BFEB-F4D27F63F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10597-6DE1-433D-AA3F-E15E19E4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2B9AB-3CAD-495D-BEDB-89C4C7B77F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4142" y="257931"/>
            <a:ext cx="1905001" cy="138249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4C84E9-C215-44A6-9B55-CB854018F9A1}"/>
              </a:ext>
            </a:extLst>
          </p:cNvPr>
          <p:cNvCxnSpPr/>
          <p:nvPr userDrawn="1"/>
        </p:nvCxnSpPr>
        <p:spPr>
          <a:xfrm>
            <a:off x="0" y="6264047"/>
            <a:ext cx="12192000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78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6255-E7A5-4CD4-82E0-DCC168FB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7E6FF-EC0C-4D92-9FDE-6DFA7AFD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FB04-F7EF-44FF-8B6A-1F784C41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7ACE-F1BA-48FE-9F03-ABF95307CDA7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19DF-C469-4653-80F9-F3A2E218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77495-F801-4B2F-8334-F0F31084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2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0E4E-EEA4-4EA3-94EE-4C48F8A7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CC748-B989-4925-A88F-2CBCC62A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75D6-A0A7-4A86-AD03-A79913ABE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232A1-C9DC-49E4-9887-1FD3CE10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B0D0C-506E-48A6-AD7D-46F29A081C47}" type="datetime1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A7ABF-9FC9-46B4-8101-8BDDE4EBC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DB52C-45CC-48D0-B51D-45157ADC3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002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FBE63-45D0-4108-9CC4-3335F013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7296F-5D38-4A4C-BF9D-3C63AD1A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07E29-6148-473A-B9A3-B52981AB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32AD8-EC80-4535-ABF6-812DB59D8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A891-B11A-459A-A4A0-65B40E35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30A8CA-B35B-4865-9CFA-4A78DB1F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4526-28B7-4718-A71B-AC11EE54C06D}" type="datetime1">
              <a:rPr lang="en-IN" smtClean="0"/>
              <a:t>25-10-2021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8E902-8262-4537-927B-8ECB937C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CE93B8-BCAC-4F22-B1AB-46417105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73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9D29-4743-4939-9073-87C4F94C9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D3B0-9796-49F5-A3A4-A6505A0C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082A-EE64-4010-8DAE-CBE602CCF226}" type="datetime1">
              <a:rPr lang="en-IN" smtClean="0"/>
              <a:t>25-10-2021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FA2003-8090-4993-A561-7A5360F0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96A34-4892-4D8B-8A84-23C09CD2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3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5335C-11AD-40BE-876C-1CB5E163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1DEE-AE5C-4B9A-9A6F-BD1A391D3086}" type="datetime1">
              <a:rPr lang="en-IN" smtClean="0"/>
              <a:t>25-10-2021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D63B1-AD38-4379-A0C1-A5BFB7C2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27256-DEC8-4900-A4C5-92FC8AB6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004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FF1A-5391-4EEE-A79C-9772636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9BBE-86AC-4DEB-84F5-D1ADE2976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3FCC6-C420-4687-9A46-D90575EB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ECC8B-62E2-4D36-ABF0-021AEA229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0E7E6-ED8D-4980-B34B-7C5DCFB9EF0F}" type="datetime1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892D8-03E8-45C7-85D1-F9C03D3C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3F0C-F01D-43A5-AF52-16267CFB9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7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65E7B-884E-49CD-9738-98252D83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CF381-5791-4CFE-ABAC-801752014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C37A8-B269-4AEB-8372-9D64D354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818A-0871-4B17-A293-3D8B8BCD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74-F2E4-4D94-A36D-DEE492886122}" type="datetime1">
              <a:rPr lang="en-IN" smtClean="0"/>
              <a:t>25-10-2021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673D5-C5C1-4CB3-8DA3-7D3CBC91D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0FD6C-2F49-4F92-8361-AE5E3D38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24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07460-C946-4150-8EEC-8EF2C0E5A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8ED88-2E18-4D81-8846-47B2978C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3728C-61FB-4452-BBE9-70D414719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0BDC-397E-4FCF-8DA6-3F5FC20CB38E}" type="datetime1">
              <a:rPr lang="en-IN" smtClean="0"/>
              <a:t>25-10-2021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FD65-C6EA-48A6-B666-DCC4FD32C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8FC3D-A5B2-4400-A44E-C1A8602C7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D60D-3F6E-4A51-94CA-0A34FD1398CB}" type="slidenum">
              <a:rPr lang="en-IN" smtClean="0"/>
              <a:t>‹nº›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8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D23966-38C8-4174-A569-5987E330D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9275" y="233648"/>
            <a:ext cx="2445370" cy="17746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5C1F84-A7B7-4900-AAA0-0A5FFDB7385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6828" y="2841036"/>
            <a:ext cx="7486802" cy="8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3600" dirty="0"/>
              <a:t>BRAZIL BETTER QUALITY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pt-BR" sz="3600" dirty="0"/>
              <a:t>LESS QUANTITY</a:t>
            </a:r>
            <a:endParaRPr lang="en-IN" alt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68D0AB-D935-4E82-B877-C3DB07879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805287" y="4494814"/>
            <a:ext cx="6400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IN" altLang="en-US" sz="2000" dirty="0"/>
              <a:t>Camila Regina Lander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C8F00-B8E4-4429-95C2-190102A2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1</a:t>
            </a:fld>
            <a:endParaRPr lang="en-IN" dirty="0"/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FF236EDA-A950-47C8-9552-7829A58A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177" y="5395636"/>
            <a:ext cx="2619021" cy="14732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1F7E7C8-CCE4-44E3-9DA5-B40CBCB03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89" y="6261145"/>
            <a:ext cx="673011" cy="47292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9E12E76-B62C-4683-8357-D17C8FA0E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594" y="6028239"/>
            <a:ext cx="1058277" cy="7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E7464-92E7-45D2-BA9D-D88E4B86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8562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CURRENT SCENARIO: STRONG EXPANSION OF THE PRODUCTION CHAIN</a:t>
            </a:r>
            <a:r>
              <a:rPr lang="en-US" dirty="0"/>
              <a:t>.</a:t>
            </a:r>
            <a:endParaRPr lang="en-IN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76FC6BC-5AE1-4111-8CC4-CC202501E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5265" y="1573242"/>
            <a:ext cx="7770311" cy="44862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E43F-B262-44E6-856E-EDA7CE50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2</a:t>
            </a:fld>
            <a:endParaRPr lang="en-IN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927FA7-12C4-4489-9DBC-21480688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0469" y="5419164"/>
            <a:ext cx="1401531" cy="78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0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27D25-403B-45EB-8900-5630E0CC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WHAT IS THE QUANTITY EXPORTED IN 2021?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F5333A4-EFDB-40BF-A265-664EBE79A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5686" y="1690688"/>
            <a:ext cx="4828450" cy="4194412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5161B4-920A-4B6A-9C71-A90A4888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3</a:t>
            </a:fld>
            <a:endParaRPr lang="en-IN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5DE285A-5AF2-47BA-82DF-DE0F503FD5DA}"/>
              </a:ext>
            </a:extLst>
          </p:cNvPr>
          <p:cNvSpPr txBox="1"/>
          <p:nvPr/>
        </p:nvSpPr>
        <p:spPr>
          <a:xfrm>
            <a:off x="3660422" y="5885100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COMEX STAT / October 20th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7418B8E-CFB4-4CA7-8020-6019837C64AA}"/>
              </a:ext>
            </a:extLst>
          </p:cNvPr>
          <p:cNvSpPr txBox="1"/>
          <p:nvPr/>
        </p:nvSpPr>
        <p:spPr>
          <a:xfrm>
            <a:off x="9132711" y="4645339"/>
            <a:ext cx="222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7.201 tons </a:t>
            </a:r>
            <a:r>
              <a:rPr lang="pt-BR" dirty="0" err="1"/>
              <a:t>crop</a:t>
            </a:r>
            <a:r>
              <a:rPr lang="pt-BR" dirty="0"/>
              <a:t> 2021</a:t>
            </a:r>
            <a:endParaRPr lang="en-US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FBA718-D039-4A97-9FAA-81CE2DA1D11A}"/>
              </a:ext>
            </a:extLst>
          </p:cNvPr>
          <p:cNvSpPr txBox="1"/>
          <p:nvPr/>
        </p:nvSpPr>
        <p:spPr>
          <a:xfrm>
            <a:off x="9132710" y="2987598"/>
            <a:ext cx="252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17.802 tons </a:t>
            </a:r>
            <a:r>
              <a:rPr lang="pt-BR" dirty="0" err="1"/>
              <a:t>crop</a:t>
            </a:r>
            <a:r>
              <a:rPr lang="pt-BR" dirty="0"/>
              <a:t> 2020</a:t>
            </a:r>
            <a:endParaRPr lang="en-US" dirty="0"/>
          </a:p>
        </p:txBody>
      </p:sp>
      <p:sp>
        <p:nvSpPr>
          <p:cNvPr id="13" name="Chave Direita 12">
            <a:extLst>
              <a:ext uri="{FF2B5EF4-FFF2-40B4-BE49-F238E27FC236}">
                <a16:creationId xmlns:a16="http://schemas.microsoft.com/office/drawing/2014/main" id="{8171CC4D-40A8-4048-AD15-4B8DE5375D9E}"/>
              </a:ext>
            </a:extLst>
          </p:cNvPr>
          <p:cNvSpPr/>
          <p:nvPr/>
        </p:nvSpPr>
        <p:spPr>
          <a:xfrm>
            <a:off x="8338868" y="2222695"/>
            <a:ext cx="543464" cy="189913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841B4D90-F6F1-44DF-B465-C00CFA021E12}"/>
              </a:ext>
            </a:extLst>
          </p:cNvPr>
          <p:cNvSpPr/>
          <p:nvPr/>
        </p:nvSpPr>
        <p:spPr>
          <a:xfrm>
            <a:off x="8338868" y="4375052"/>
            <a:ext cx="543464" cy="886265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9E9A18-1F93-4756-A3EF-7CF8DB68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2440" y="5581766"/>
            <a:ext cx="1077962" cy="6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206D7-7855-4109-B3E3-C1D6360B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WHO IS BUYING SESAME FROM BRAZIL?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F28DCAD-ABF4-48BF-9E26-EE70BE47B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666" y="1421266"/>
            <a:ext cx="4735497" cy="4394452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953819-C3E0-48A6-B055-57BDD5A0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4</a:t>
            </a:fld>
            <a:endParaRPr lang="en-IN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D435177-D50C-4433-8623-92865EA05272}"/>
              </a:ext>
            </a:extLst>
          </p:cNvPr>
          <p:cNvSpPr txBox="1"/>
          <p:nvPr/>
        </p:nvSpPr>
        <p:spPr>
          <a:xfrm>
            <a:off x="2911727" y="5815718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COMEX STAT / OCTOBER 20th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22A408-A820-4CE0-AC4B-395D39494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914" y="5501303"/>
            <a:ext cx="10790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8D92C-BB73-429C-9D28-EA6AFCE9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8175171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AREA PLANTED X PRODUCTIVITY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B5242E0D-F764-4BAB-BB06-36A6D899A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655" y="1210827"/>
            <a:ext cx="10050194" cy="3228453"/>
          </a:xfr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F30C87-13C4-4E7A-B338-A0F86C5B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5</a:t>
            </a:fld>
            <a:endParaRPr lang="en-IN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ED7F75-6367-4A36-957C-6E6A083C07EB}"/>
              </a:ext>
            </a:extLst>
          </p:cNvPr>
          <p:cNvSpPr txBox="1"/>
          <p:nvPr/>
        </p:nvSpPr>
        <p:spPr>
          <a:xfrm>
            <a:off x="107533" y="4439280"/>
            <a:ext cx="12154486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Sesame area compete with corn land, corn have prices more attractive and more demand than sesame.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Area planted reduced around 18,3%.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Lack of rain in important plant cycles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72A6A24-1F2E-4217-B03F-1C55EA1F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714" y="5414573"/>
            <a:ext cx="1268753" cy="7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EF77E-4BFD-4678-91D3-DEEF828D0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246063"/>
            <a:ext cx="8175171" cy="1325563"/>
          </a:xfrm>
        </p:spPr>
        <p:txBody>
          <a:bodyPr/>
          <a:lstStyle/>
          <a:p>
            <a:r>
              <a:rPr lang="pt-BR" b="1" dirty="0">
                <a:latin typeface="+mn-lt"/>
              </a:rPr>
              <a:t>WHAT IS THE PERSPECTIVES TO BRAZILIAN SESAME CROP 2022?</a:t>
            </a:r>
            <a:endParaRPr lang="en-US" b="1" dirty="0">
              <a:latin typeface="+mn-lt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9CD36B-0DC4-49CF-B169-3D0F33A8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6</a:t>
            </a:fld>
            <a:endParaRPr lang="en-IN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00E24A0-0A3C-4C58-8788-D257423D1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709738"/>
            <a:ext cx="11127297" cy="4351338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err="1"/>
              <a:t>Expansion</a:t>
            </a:r>
            <a:r>
              <a:rPr lang="pt-BR" sz="2400" dirty="0"/>
              <a:t> </a:t>
            </a:r>
            <a:r>
              <a:rPr lang="pt-BR" sz="2400" dirty="0" err="1"/>
              <a:t>can</a:t>
            </a:r>
            <a:r>
              <a:rPr lang="pt-BR" sz="2400" dirty="0"/>
              <a:t> </a:t>
            </a:r>
            <a:r>
              <a:rPr lang="pt-BR" sz="2400" dirty="0" err="1"/>
              <a:t>happend</a:t>
            </a:r>
            <a:r>
              <a:rPr lang="pt-BR" sz="2400" dirty="0"/>
              <a:t> </a:t>
            </a:r>
            <a:r>
              <a:rPr lang="pt-BR" sz="2400" dirty="0" err="1"/>
              <a:t>but</a:t>
            </a:r>
            <a:r>
              <a:rPr lang="pt-BR" sz="2400" dirty="0"/>
              <a:t> </a:t>
            </a:r>
            <a:r>
              <a:rPr lang="en-US" sz="2400" dirty="0"/>
              <a:t> it depends on international price too.</a:t>
            </a:r>
            <a:endParaRPr lang="pt-BR" sz="2400" dirty="0"/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err="1"/>
              <a:t>Increase</a:t>
            </a:r>
            <a:r>
              <a:rPr lang="pt-BR" sz="2400" dirty="0"/>
              <a:t> </a:t>
            </a:r>
            <a:r>
              <a:rPr lang="pt-BR" sz="2400" dirty="0" err="1"/>
              <a:t>market</a:t>
            </a:r>
            <a:r>
              <a:rPr lang="pt-BR" sz="2400" dirty="0"/>
              <a:t> </a:t>
            </a:r>
            <a:r>
              <a:rPr lang="pt-BR" sz="2400" dirty="0" err="1"/>
              <a:t>share</a:t>
            </a:r>
            <a:r>
              <a:rPr lang="pt-BR" sz="2400" dirty="0"/>
              <a:t> in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international</a:t>
            </a:r>
            <a:r>
              <a:rPr lang="pt-BR" sz="2400" dirty="0"/>
              <a:t> </a:t>
            </a:r>
            <a:r>
              <a:rPr lang="pt-BR" sz="2400" dirty="0" err="1"/>
              <a:t>market</a:t>
            </a:r>
            <a:r>
              <a:rPr lang="pt-BR" sz="2400" dirty="0"/>
              <a:t>. Do </a:t>
            </a:r>
            <a:r>
              <a:rPr lang="pt-BR" sz="2400" dirty="0" err="1"/>
              <a:t>sales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new countries in </a:t>
            </a:r>
            <a:r>
              <a:rPr lang="pt-BR" sz="2400" dirty="0" err="1"/>
              <a:t>Europe</a:t>
            </a:r>
            <a:r>
              <a:rPr lang="pt-BR" sz="2400" dirty="0"/>
              <a:t>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err="1"/>
              <a:t>Recovering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economies</a:t>
            </a:r>
            <a:r>
              <a:rPr lang="pt-BR" sz="2400" dirty="0"/>
              <a:t>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400" dirty="0" err="1"/>
              <a:t>Promote</a:t>
            </a:r>
            <a:r>
              <a:rPr lang="pt-BR" sz="2400" dirty="0"/>
              <a:t> </a:t>
            </a:r>
            <a:r>
              <a:rPr lang="pt-BR" sz="2400" dirty="0" err="1"/>
              <a:t>Brazilian</a:t>
            </a:r>
            <a:r>
              <a:rPr lang="pt-BR" sz="2400" dirty="0"/>
              <a:t> </a:t>
            </a:r>
            <a:r>
              <a:rPr lang="pt-BR" sz="2400" dirty="0" err="1"/>
              <a:t>sesame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new countries.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dirty="0"/>
              <a:t>Still </a:t>
            </a:r>
            <a:r>
              <a:rPr lang="pt-BR" sz="2400" dirty="0" err="1"/>
              <a:t>sesame</a:t>
            </a:r>
            <a:r>
              <a:rPr lang="pt-BR" sz="2400" dirty="0"/>
              <a:t> </a:t>
            </a:r>
            <a:r>
              <a:rPr lang="pt-BR" sz="2400" dirty="0" err="1"/>
              <a:t>area</a:t>
            </a:r>
            <a:r>
              <a:rPr lang="pt-BR" sz="2400" dirty="0"/>
              <a:t> </a:t>
            </a:r>
            <a:r>
              <a:rPr lang="pt-BR" sz="2400" dirty="0" err="1"/>
              <a:t>will</a:t>
            </a:r>
            <a:r>
              <a:rPr lang="pt-BR" sz="2400" dirty="0"/>
              <a:t> compete </a:t>
            </a:r>
            <a:r>
              <a:rPr lang="pt-BR" sz="2400" dirty="0" err="1"/>
              <a:t>with</a:t>
            </a:r>
            <a:r>
              <a:rPr lang="pt-BR" sz="2400" dirty="0"/>
              <a:t> </a:t>
            </a:r>
            <a:r>
              <a:rPr lang="pt-BR" sz="2400" dirty="0" err="1"/>
              <a:t>corn</a:t>
            </a:r>
            <a:r>
              <a:rPr lang="pt-BR" sz="2400" dirty="0"/>
              <a:t> </a:t>
            </a:r>
            <a:r>
              <a:rPr lang="pt-BR" sz="2400" dirty="0" err="1"/>
              <a:t>area</a:t>
            </a:r>
            <a:r>
              <a:rPr lang="pt-BR" sz="2400" dirty="0"/>
              <a:t> </a:t>
            </a:r>
            <a:r>
              <a:rPr lang="pt-BR" sz="2400" dirty="0" err="1"/>
              <a:t>due</a:t>
            </a:r>
            <a:r>
              <a:rPr lang="pt-BR" sz="2400" dirty="0"/>
              <a:t> </a:t>
            </a:r>
            <a:r>
              <a:rPr lang="pt-BR" sz="2400" dirty="0" err="1"/>
              <a:t>prices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demand</a:t>
            </a:r>
            <a:r>
              <a:rPr lang="pt-BR" sz="2400" dirty="0"/>
              <a:t> more </a:t>
            </a:r>
            <a:r>
              <a:rPr lang="pt-BR" sz="2400" dirty="0" err="1"/>
              <a:t>atractive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corn</a:t>
            </a:r>
            <a:r>
              <a:rPr lang="pt-BR" sz="2400" dirty="0"/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dirty="0" err="1"/>
              <a:t>Logistic</a:t>
            </a:r>
            <a:r>
              <a:rPr lang="pt-BR" sz="2400" dirty="0"/>
              <a:t> </a:t>
            </a:r>
            <a:r>
              <a:rPr lang="pt-BR" sz="2400" dirty="0" err="1"/>
              <a:t>problem</a:t>
            </a:r>
            <a:r>
              <a:rPr lang="pt-BR" sz="2400" dirty="0"/>
              <a:t> like </a:t>
            </a:r>
            <a:r>
              <a:rPr lang="pt-BR" sz="2400" dirty="0" err="1"/>
              <a:t>lack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containers, high </a:t>
            </a:r>
            <a:r>
              <a:rPr lang="pt-BR" sz="2400" dirty="0" err="1"/>
              <a:t>prices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freight</a:t>
            </a:r>
            <a:r>
              <a:rPr lang="pt-BR" sz="2400" dirty="0"/>
              <a:t> </a:t>
            </a:r>
            <a:r>
              <a:rPr lang="pt-BR" sz="2400" dirty="0" err="1"/>
              <a:t>will</a:t>
            </a:r>
            <a:r>
              <a:rPr lang="pt-BR" sz="2400" dirty="0"/>
              <a:t> continue.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D018B36-1FCC-49CD-8BE8-89C683061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914" y="5589535"/>
            <a:ext cx="10790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4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511F3-469D-47DF-A32D-28C3FEFC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99695" cy="1325563"/>
          </a:xfrm>
        </p:spPr>
        <p:txBody>
          <a:bodyPr/>
          <a:lstStyle/>
          <a:p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TO BRAZILIAN SESAME ON 2022: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01506E-5B88-445D-8CF8-A0456FA66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increase productivity to Anahi variety. As studies promised Anahi productivity around 1600 kg/ha but in 2020 was in some area 220 kg/ha?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increase productivity of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sesame varieties like K3?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roductivity can be around 600 – 1000 kg/ha but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2021 was around 395 kg/h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increase black sesame productivity?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agreement with China, as Brazil does not yet export directly to China.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cost of fertilizers.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567462B-085D-4FE7-9EB9-8E42B25D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7</a:t>
            </a:fld>
            <a:endParaRPr lang="en-IN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A09989-A64D-468B-AF85-9DFDD61E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914" y="5567310"/>
            <a:ext cx="10790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80E43-3443-47BD-8162-C1DC5430E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THANK YOU!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035848-3551-48C6-9B56-C2B3103E4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D60D-3F6E-4A51-94CA-0A34FD1398CB}" type="slidenum">
              <a:rPr lang="en-IN" smtClean="0"/>
              <a:t>8</a:t>
            </a:fld>
            <a:endParaRPr lang="en-IN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C9E59C-3B08-41B4-8CE5-6F7817E20DB3}"/>
              </a:ext>
            </a:extLst>
          </p:cNvPr>
          <p:cNvSpPr txBox="1"/>
          <p:nvPr/>
        </p:nvSpPr>
        <p:spPr>
          <a:xfrm>
            <a:off x="954741" y="3070883"/>
            <a:ext cx="61049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Camila Regina Lander</a:t>
            </a:r>
          </a:p>
          <a:p>
            <a:r>
              <a:rPr lang="en-US" dirty="0"/>
              <a:t>CORREPAR FARM PRODUCTS</a:t>
            </a:r>
          </a:p>
          <a:p>
            <a:r>
              <a:rPr lang="en-US" dirty="0"/>
              <a:t>+ 55 41 999 600 300 </a:t>
            </a:r>
          </a:p>
          <a:p>
            <a:r>
              <a:rPr lang="en-US" dirty="0"/>
              <a:t>October 26th 2021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2D140E-C682-4BC3-A084-E55120F15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35" y="5457761"/>
            <a:ext cx="1272988" cy="7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290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3</vt:lpstr>
      <vt:lpstr>Office Theme</vt:lpstr>
      <vt:lpstr>Apresentação do PowerPoint</vt:lpstr>
      <vt:lpstr>CURRENT SCENARIO: STRONG EXPANSION OF THE PRODUCTION CHAIN.</vt:lpstr>
      <vt:lpstr>WHAT IS THE QUANTITY EXPORTED IN 2021?</vt:lpstr>
      <vt:lpstr>WHO IS BUYING SESAME FROM BRAZIL?</vt:lpstr>
      <vt:lpstr>AREA PLANTED X PRODUCTIVITY</vt:lpstr>
      <vt:lpstr>WHAT IS THE PERSPECTIVES TO BRAZILIAN SESAME CROP 2022?</vt:lpstr>
      <vt:lpstr>CHALLENGES TO BRAZILIAN SESAME ON 2022: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camila lander</cp:lastModifiedBy>
  <cp:revision>10</cp:revision>
  <dcterms:created xsi:type="dcterms:W3CDTF">2019-07-16T11:15:07Z</dcterms:created>
  <dcterms:modified xsi:type="dcterms:W3CDTF">2021-10-26T02:50:48Z</dcterms:modified>
</cp:coreProperties>
</file>