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1" dirty="0" smtClean="0"/>
              <a:t>Main</a:t>
            </a:r>
            <a:r>
              <a:rPr lang="en-US" sz="2400" b="1" baseline="0" dirty="0" smtClean="0"/>
              <a:t> Markets 2020</a:t>
            </a:r>
          </a:p>
        </c:rich>
      </c:tx>
      <c:layout>
        <c:manualLayout>
          <c:xMode val="edge"/>
          <c:yMode val="edge"/>
          <c:x val="0.29228949173018692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PY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1654723856819966E-2"/>
          <c:y val="0.2027031276737456"/>
          <c:w val="0.56111334260866119"/>
          <c:h val="0.49182453388722863"/>
        </c:manualLayout>
      </c:layout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dPt>
            <c:idx val="0"/>
            <c:bubble3D val="0"/>
            <c:explosion val="1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9D07-4CBF-8F15-29722AFC3CA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E2E9-4C25-A239-3FFA9D78899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E2E9-4C25-A239-3FFA9D78899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E2E9-4C25-A239-3FFA9D78899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Y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Hoja1!$A$2:$A$5</c:f>
              <c:strCache>
                <c:ptCount val="4"/>
                <c:pt idx="0">
                  <c:v>Japan (100% Edible grade)</c:v>
                </c:pt>
                <c:pt idx="1">
                  <c:v>Mexico (95% Industry grade)</c:v>
                </c:pt>
                <c:pt idx="2">
                  <c:v>Europe</c:v>
                </c:pt>
                <c:pt idx="3">
                  <c:v>Others (Almost 20 countries)</c:v>
                </c:pt>
              </c:strCache>
            </c:strRef>
          </c:cat>
          <c:val>
            <c:numRef>
              <c:f>Hoja1!$B$2:$B$5</c:f>
              <c:numCache>
                <c:formatCode>0%</c:formatCode>
                <c:ptCount val="4"/>
                <c:pt idx="0">
                  <c:v>0.45</c:v>
                </c:pt>
                <c:pt idx="1">
                  <c:v>0.27</c:v>
                </c:pt>
                <c:pt idx="2">
                  <c:v>0.12</c:v>
                </c:pt>
                <c:pt idx="3">
                  <c:v>0.16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07-4CBF-8F15-29722AFC3C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tr"/>
      <c:layout>
        <c:manualLayout>
          <c:xMode val="edge"/>
          <c:yMode val="edge"/>
          <c:x val="0.59213875733712262"/>
          <c:y val="0.19912934980796207"/>
          <c:w val="0.40786124266287732"/>
          <c:h val="0.54548542153249957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PY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Y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1" dirty="0" smtClean="0"/>
              <a:t>Main</a:t>
            </a:r>
            <a:r>
              <a:rPr lang="en-US" sz="2400" b="1" baseline="0" dirty="0" smtClean="0"/>
              <a:t> Markets 2021</a:t>
            </a:r>
          </a:p>
        </c:rich>
      </c:tx>
      <c:layout>
        <c:manualLayout>
          <c:xMode val="edge"/>
          <c:yMode val="edge"/>
          <c:x val="0.29228949173018692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PY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1654723856819966E-2"/>
          <c:y val="0.2027031276737456"/>
          <c:w val="0.56111334260866119"/>
          <c:h val="0.49182453388722863"/>
        </c:manualLayout>
      </c:layout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dPt>
            <c:idx val="0"/>
            <c:bubble3D val="0"/>
            <c:explosion val="1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AFBB-4F5E-AEA8-BDBB3BE465F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AFBB-4F5E-AEA8-BDBB3BE465F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AFBB-4F5E-AEA8-BDBB3BE465F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AFBB-4F5E-AEA8-BDBB3BE465F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Y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Hoja1!$A$2:$A$5</c:f>
              <c:strCache>
                <c:ptCount val="4"/>
                <c:pt idx="0">
                  <c:v>Japan (100% Edible grade)</c:v>
                </c:pt>
                <c:pt idx="1">
                  <c:v>Mexico (95% Industry grade)</c:v>
                </c:pt>
                <c:pt idx="2">
                  <c:v>Europe</c:v>
                </c:pt>
                <c:pt idx="3">
                  <c:v>Others (Almost 20 countries)</c:v>
                </c:pt>
              </c:strCache>
            </c:strRef>
          </c:cat>
          <c:val>
            <c:numRef>
              <c:f>Hoja1!$B$2:$B$5</c:f>
              <c:numCache>
                <c:formatCode>0%</c:formatCode>
                <c:ptCount val="4"/>
                <c:pt idx="0">
                  <c:v>0.26</c:v>
                </c:pt>
                <c:pt idx="1">
                  <c:v>0.25</c:v>
                </c:pt>
                <c:pt idx="2">
                  <c:v>0.28999999999999998</c:v>
                </c:pt>
                <c:pt idx="3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FBB-4F5E-AEA8-BDBB3BE465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tr"/>
      <c:layout>
        <c:manualLayout>
          <c:xMode val="edge"/>
          <c:yMode val="edge"/>
          <c:x val="0.59213875733712262"/>
          <c:y val="0.19912934980796207"/>
          <c:w val="0.40786124266287732"/>
          <c:h val="0.54548542153249957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PY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Y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 smtClean="0"/>
              <a:t>Exports in last five years</a:t>
            </a:r>
            <a:r>
              <a:rPr lang="en-US" b="1" baseline="0" dirty="0" smtClean="0"/>
              <a:t>  </a:t>
            </a:r>
            <a:r>
              <a:rPr lang="en-US" b="1" dirty="0" smtClean="0"/>
              <a:t>(MT</a:t>
            </a:r>
            <a:r>
              <a:rPr lang="en-US" b="1" dirty="0"/>
              <a:t>)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PY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Exports (MT)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8.3891546066147085E-2"/>
                  <c:y val="5.28565423497437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FBF9-421E-91BC-25618A7A4634}"/>
                </c:ext>
              </c:extLst>
            </c:dLbl>
            <c:dLbl>
              <c:idx val="1"/>
              <c:layout>
                <c:manualLayout>
                  <c:x val="-7.8298776328403916E-2"/>
                  <c:y val="-4.80514021361307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FBF9-421E-91BC-25618A7A4634}"/>
                </c:ext>
              </c:extLst>
            </c:dLbl>
            <c:dLbl>
              <c:idx val="2"/>
              <c:layout>
                <c:manualLayout>
                  <c:x val="-5.5927697377431369E-2"/>
                  <c:y val="5.76616825633568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FBF9-421E-91BC-25618A7A4634}"/>
                </c:ext>
              </c:extLst>
            </c:dLbl>
            <c:dLbl>
              <c:idx val="3"/>
              <c:layout>
                <c:manualLayout>
                  <c:x val="-7.8298776328403916E-2"/>
                  <c:y val="-5.28565423497438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FBF9-421E-91BC-25618A7A4634}"/>
                </c:ext>
              </c:extLst>
            </c:dLbl>
            <c:dLbl>
              <c:idx val="4"/>
              <c:layout>
                <c:manualLayout>
                  <c:x val="-2.0309875752602614E-2"/>
                  <c:y val="5.285654234974383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*</a:t>
                    </a:r>
                    <a:fld id="{E22A972C-5D6E-4916-94EF-9DC7E0C35AB0}" type="VALUE">
                      <a:rPr lang="en-US" smtClean="0"/>
                      <a:pPr/>
                      <a:t>[VALOR]</a:t>
                    </a:fld>
                    <a:endParaRPr lang="en-US" dirty="0" smtClean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FBF9-421E-91BC-25618A7A463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Y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trendline>
            <c:spPr>
              <a:ln w="12700" cap="rnd">
                <a:solidFill>
                  <a:srgbClr val="FF0000"/>
                </a:solidFill>
                <a:prstDash val="solid"/>
              </a:ln>
              <a:effectLst/>
            </c:spPr>
            <c:trendlineType val="linear"/>
            <c:dispRSqr val="0"/>
            <c:dispEq val="0"/>
          </c:trendline>
          <c:cat>
            <c:numRef>
              <c:f>Hoja1!$A$2:$A$6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Hoja1!$B$2:$B$6</c:f>
              <c:numCache>
                <c:formatCode>_ * #,##0.0_ ;_ * \-#,##0.0_ ;_ * "-"_ ;_ @_ </c:formatCode>
                <c:ptCount val="5"/>
                <c:pt idx="0">
                  <c:v>15067.5</c:v>
                </c:pt>
                <c:pt idx="1">
                  <c:v>21077.8</c:v>
                </c:pt>
                <c:pt idx="2">
                  <c:v>20751.900000000001</c:v>
                </c:pt>
                <c:pt idx="3">
                  <c:v>41864.300000000003</c:v>
                </c:pt>
                <c:pt idx="4">
                  <c:v>31127.3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BF9-421E-91BC-25618A7A46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32479487"/>
        <c:axId val="1532480735"/>
      </c:lineChart>
      <c:catAx>
        <c:axId val="15324794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Y"/>
          </a:p>
        </c:txPr>
        <c:crossAx val="1532480735"/>
        <c:crosses val="autoZero"/>
        <c:auto val="1"/>
        <c:lblAlgn val="ctr"/>
        <c:lblOffset val="100"/>
        <c:noMultiLvlLbl val="0"/>
      </c:catAx>
      <c:valAx>
        <c:axId val="153248073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 * #,##0.0_ ;_ * \-#,##0.0_ ;_ * &quot;-&quot;_ ;_ @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Y"/>
          </a:p>
        </c:txPr>
        <c:crossAx val="153247948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es-PY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E272FC-11E5-40E3-B6D1-461BBAA52085}" type="datetimeFigureOut">
              <a:rPr lang="en-IN" smtClean="0"/>
              <a:t>21-10-2021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F532C2-78A3-4CD7-B17E-9C33223DA41C}" type="slidenum">
              <a:rPr lang="en-IN" smtClean="0"/>
              <a:t>‹Nº›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72502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9F8B8-D536-4BF1-81B8-A41E554819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1E8EA8-1951-4E86-9B71-C1219DCD76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B13EDE-3F72-4101-9859-F7D083798F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8AEAC-B167-4EF9-8441-3126B809719A}" type="datetime1">
              <a:rPr lang="en-IN" smtClean="0"/>
              <a:t>21-10-2021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D5135C-E7CB-4B9E-891D-250D13278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C05160-2FE7-4B1D-9E86-D0A633757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FD60D-3F6E-4A51-94CA-0A34FD1398CB}" type="slidenum">
              <a:rPr lang="en-IN" smtClean="0"/>
              <a:t>‹Nº›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18293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B3674-6A67-497D-B6D1-A6ACD997D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F6C75D-BE66-4E80-84FA-F1D7642657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781C3C-B21C-42A7-AED7-0FD2F7C269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26705-4FD9-4DBF-8F7E-4A92E1F3D1B1}" type="datetime1">
              <a:rPr lang="en-IN" smtClean="0"/>
              <a:t>21-10-2021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6A4643-012D-4283-B8F7-190A7DD4E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172665-57EA-438F-AFCA-172775825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FD60D-3F6E-4A51-94CA-0A34FD1398CB}" type="slidenum">
              <a:rPr lang="en-IN" smtClean="0"/>
              <a:t>‹Nº›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22100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D9F93A-66F4-4D16-B8F3-A85585E881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6F111E-4BD6-423D-BD98-83D0078CF6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108892-EE52-4D4A-AB05-A593B32B37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B801B-EC8D-459E-94CF-27312C80F26A}" type="datetime1">
              <a:rPr lang="en-IN" smtClean="0"/>
              <a:t>21-10-2021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746E31-940E-46C7-A882-708FAA48F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F7DD68-989F-4538-B994-045DA2A57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FD60D-3F6E-4A51-94CA-0A34FD1398CB}" type="slidenum">
              <a:rPr lang="en-IN" smtClean="0"/>
              <a:t>‹Nº›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96784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C52571-CC41-4015-8774-C9AAD923B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175171" cy="1325563"/>
          </a:xfrm>
        </p:spPr>
        <p:txBody>
          <a:bodyPr>
            <a:normAutofit/>
          </a:bodyPr>
          <a:lstStyle>
            <a:lvl1pPr>
              <a:defRPr sz="3800"/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5BAD85-5DCD-468C-8A5F-53D54D2056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96F87C-F6DA-42CE-9159-6E4DD8C5BC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E2A30-0A33-46F6-AA3E-A16AC10C87AC}" type="datetime1">
              <a:rPr lang="en-IN" smtClean="0"/>
              <a:t>21-10-2021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9E2C15-468C-447F-BFEB-F4D27F63F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510597-6DE1-433D-AA3F-E15E19E49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FD60D-3F6E-4A51-94CA-0A34FD1398CB}" type="slidenum">
              <a:rPr lang="en-IN" smtClean="0"/>
              <a:t>‹Nº›</a:t>
            </a:fld>
            <a:endParaRPr lang="en-IN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122B9AB-3CAD-495D-BEDB-89C4C7B77F1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24142" y="257931"/>
            <a:ext cx="1905001" cy="1382498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E4C84E9-C215-44A6-9B55-CB854018F9A1}"/>
              </a:ext>
            </a:extLst>
          </p:cNvPr>
          <p:cNvCxnSpPr/>
          <p:nvPr userDrawn="1"/>
        </p:nvCxnSpPr>
        <p:spPr>
          <a:xfrm>
            <a:off x="0" y="6264047"/>
            <a:ext cx="12192000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3788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16255-E7A5-4CD4-82E0-DCC168FB2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57E6FF-EC0C-4D92-9FDE-6DFA7AFD1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65FB04-F7EF-44FF-8B6A-1F784C418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77ACE-F1BA-48FE-9F03-ABF95307CDA7}" type="datetime1">
              <a:rPr lang="en-IN" smtClean="0"/>
              <a:t>21-10-2021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4519DF-C469-4653-80F9-F3A2E2181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077495-F801-4B2F-8334-F0F31084F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FD60D-3F6E-4A51-94CA-0A34FD1398CB}" type="slidenum">
              <a:rPr lang="en-IN" smtClean="0"/>
              <a:t>‹Nº›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03279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0A0E4E-EEA4-4EA3-94EE-4C48F8A7F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3CC748-B989-4925-A88F-2CBCC62A46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0075D6-A0A7-4A86-AD03-A79913ABEB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C232A1-C9DC-49E4-9887-1FD3CE107D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B0D0C-506E-48A6-AD7D-46F29A081C47}" type="datetime1">
              <a:rPr lang="en-IN" smtClean="0"/>
              <a:t>21-10-2021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4A7ABF-9FC9-46B4-8101-8BDDE4EBCB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ADB52C-45CC-48D0-B51D-45157ADC3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FD60D-3F6E-4A51-94CA-0A34FD1398CB}" type="slidenum">
              <a:rPr lang="en-IN" smtClean="0"/>
              <a:t>‹Nº›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80028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FBE63-45D0-4108-9CC4-3335F013D1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37296F-5D38-4A4C-BF9D-3C63AD1A01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B07E29-6148-473A-B9A3-B52981AB9B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032AD8-EC80-4535-ABF6-812DB59D81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13A891-B11A-459A-A4A0-65B40E3524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E30A8CA-B35B-4865-9CFA-4A78DB1F2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54526-28B7-4718-A71B-AC11EE54C06D}" type="datetime1">
              <a:rPr lang="en-IN" smtClean="0"/>
              <a:t>21-10-2021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78E902-8262-4537-927B-8ECB937CF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5CE93B8-BCAC-4F22-B1AB-464171051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FD60D-3F6E-4A51-94CA-0A34FD1398CB}" type="slidenum">
              <a:rPr lang="en-IN" smtClean="0"/>
              <a:t>‹Nº›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72735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79D29-4743-4939-9073-87C4F94C9E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36D3B0-9796-49F5-A3A4-A6505A0C5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082A-EE64-4010-8DAE-CBE602CCF226}" type="datetime1">
              <a:rPr lang="en-IN" smtClean="0"/>
              <a:t>21-10-2021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FA2003-8090-4993-A561-7A5360F0CB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B96A34-4892-4D8B-8A84-23C09CD24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FD60D-3F6E-4A51-94CA-0A34FD1398CB}" type="slidenum">
              <a:rPr lang="en-IN" smtClean="0"/>
              <a:t>‹Nº›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47347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265335C-11AD-40BE-876C-1CB5E1631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F1DEE-AE5C-4B9A-9A6F-BD1A391D3086}" type="datetime1">
              <a:rPr lang="en-IN" smtClean="0"/>
              <a:t>21-10-2021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DD63B1-AD38-4379-A0C1-A5BFB7C2D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F27256-DEC8-4900-A4C5-92FC8AB69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FD60D-3F6E-4A51-94CA-0A34FD1398CB}" type="slidenum">
              <a:rPr lang="en-IN" smtClean="0"/>
              <a:t>‹Nº›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10047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AEFF1A-5391-4EEE-A79C-97726367D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8A9BBE-86AC-4DEB-84F5-D1ADE29762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63FCC6-C420-4687-9A46-D90575EBCD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4ECC8B-62E2-4D36-ABF0-021AEA229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0E7E6-ED8D-4980-B34B-7C5DCFB9EF0F}" type="datetime1">
              <a:rPr lang="en-IN" smtClean="0"/>
              <a:t>21-10-2021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E892D8-03E8-45C7-85D1-F9C03D3C8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093F0C-F01D-43A5-AF52-16267CFB9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FD60D-3F6E-4A51-94CA-0A34FD1398CB}" type="slidenum">
              <a:rPr lang="en-IN" smtClean="0"/>
              <a:t>‹Nº›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08757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065E7B-884E-49CD-9738-98252D835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9CF381-5791-4CFE-ABAC-801752014A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BC37A8-B269-4AEB-8372-9D64D35428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84818A-0871-4B17-A293-3D8B8BCDE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18574-F2E4-4D94-A36D-DEE492886122}" type="datetime1">
              <a:rPr lang="en-IN" smtClean="0"/>
              <a:t>21-10-2021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3673D5-C5C1-4CB3-8DA3-7D3CBC91D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C0FD6C-2F49-4F92-8361-AE5E3D38B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FD60D-3F6E-4A51-94CA-0A34FD1398CB}" type="slidenum">
              <a:rPr lang="en-IN" smtClean="0"/>
              <a:t>‹Nº›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92492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B707460-C946-4150-8EEC-8EF2C0E5A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68ED88-2E18-4D81-8846-47B2978C1A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E3728C-61FB-4452-BBE9-70D4147190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880BDC-397E-4FCF-8DA6-3F5FC20CB38E}" type="datetime1">
              <a:rPr lang="en-IN" smtClean="0"/>
              <a:t>21-10-2021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21FD65-C6EA-48A6-B666-DCC4FD32C2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18FC3D-A5B2-4400-A44E-C1A8602C7B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CFD60D-3F6E-4A51-94CA-0A34FD1398CB}" type="slidenum">
              <a:rPr lang="en-IN" smtClean="0"/>
              <a:t>‹Nº›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6080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10" Type="http://schemas.openxmlformats.org/officeDocument/2006/relationships/image" Target="../media/image10.jp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12.jpeg"/><Relationship Id="rId7" Type="http://schemas.openxmlformats.org/officeDocument/2006/relationships/image" Target="../media/image7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11" Type="http://schemas.openxmlformats.org/officeDocument/2006/relationships/image" Target="../media/image3.jpeg"/><Relationship Id="rId5" Type="http://schemas.openxmlformats.org/officeDocument/2006/relationships/image" Target="../media/image6.png"/><Relationship Id="rId10" Type="http://schemas.openxmlformats.org/officeDocument/2006/relationships/image" Target="../media/image10.jpg"/><Relationship Id="rId4" Type="http://schemas.openxmlformats.org/officeDocument/2006/relationships/image" Target="../media/image5.jpe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3.jpeg"/><Relationship Id="rId5" Type="http://schemas.openxmlformats.org/officeDocument/2006/relationships/image" Target="../media/image7.png"/><Relationship Id="rId10" Type="http://schemas.openxmlformats.org/officeDocument/2006/relationships/image" Target="../media/image14.jpeg"/><Relationship Id="rId4" Type="http://schemas.openxmlformats.org/officeDocument/2006/relationships/image" Target="../media/image4.jpeg"/><Relationship Id="rId9" Type="http://schemas.openxmlformats.org/officeDocument/2006/relationships/image" Target="../media/image13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10" Type="http://schemas.openxmlformats.org/officeDocument/2006/relationships/image" Target="../media/image3.jpeg"/><Relationship Id="rId4" Type="http://schemas.openxmlformats.org/officeDocument/2006/relationships/image" Target="../media/image4.jpeg"/><Relationship Id="rId9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10" Type="http://schemas.openxmlformats.org/officeDocument/2006/relationships/image" Target="../media/image3.jpeg"/><Relationship Id="rId4" Type="http://schemas.openxmlformats.org/officeDocument/2006/relationships/image" Target="../media/image4.jpeg"/><Relationship Id="rId9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10" Type="http://schemas.openxmlformats.org/officeDocument/2006/relationships/image" Target="../media/image3.jpeg"/><Relationship Id="rId4" Type="http://schemas.openxmlformats.org/officeDocument/2006/relationships/image" Target="../media/image4.jpeg"/><Relationship Id="rId9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4.jpeg"/><Relationship Id="rId9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5.jpg"/><Relationship Id="rId5" Type="http://schemas.openxmlformats.org/officeDocument/2006/relationships/image" Target="../media/image7.png"/><Relationship Id="rId10" Type="http://schemas.openxmlformats.org/officeDocument/2006/relationships/image" Target="../media/image11.JPG"/><Relationship Id="rId4" Type="http://schemas.openxmlformats.org/officeDocument/2006/relationships/image" Target="../media/image4.jpeg"/><Relationship Id="rId9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2D23966-38C8-4174-A569-5987E330D807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21756" y="694811"/>
            <a:ext cx="3348487" cy="2430065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505C1F84-A7B7-4900-AAA0-0A5FFDB7385B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-195943" y="3370200"/>
            <a:ext cx="12387943" cy="110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s-PY" sz="3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SESAME SITUATION IN PARAGUAY</a:t>
            </a:r>
            <a:endParaRPr lang="es-PY" sz="38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A168D0AB-D935-4E82-B877-C3DB07879190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2797628" y="4447315"/>
            <a:ext cx="640080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IN" altLang="en-US" b="1" dirty="0" smtClean="0"/>
              <a:t>Gilberto Ozorio </a:t>
            </a:r>
          </a:p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IN" altLang="en-US" b="1" dirty="0" smtClean="0"/>
              <a:t>President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C4C8F00-B8E4-4429-95C2-190102A21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FD60D-3F6E-4A51-94CA-0A34FD1398CB}" type="slidenum">
              <a:rPr lang="en-IN" smtClean="0"/>
              <a:t>1</a:t>
            </a:fld>
            <a:endParaRPr lang="en-IN"/>
          </a:p>
        </p:txBody>
      </p:sp>
      <p:pic>
        <p:nvPicPr>
          <p:cNvPr id="10" name="Picture 2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9150" y="5681665"/>
            <a:ext cx="3653697" cy="857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" name="Grupo 2"/>
          <p:cNvGrpSpPr/>
          <p:nvPr/>
        </p:nvGrpSpPr>
        <p:grpSpPr>
          <a:xfrm>
            <a:off x="10542172" y="1561798"/>
            <a:ext cx="1382757" cy="5159677"/>
            <a:chOff x="10659737" y="1561798"/>
            <a:chExt cx="1382757" cy="5159677"/>
          </a:xfrm>
        </p:grpSpPr>
        <p:pic>
          <p:nvPicPr>
            <p:cNvPr id="13" name="Imagen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59737" y="3362177"/>
              <a:ext cx="1382757" cy="306341"/>
            </a:xfrm>
            <a:prstGeom prst="rect">
              <a:avLst/>
            </a:prstGeom>
          </p:spPr>
        </p:pic>
        <p:grpSp>
          <p:nvGrpSpPr>
            <p:cNvPr id="2" name="Grupo 1"/>
            <p:cNvGrpSpPr/>
            <p:nvPr/>
          </p:nvGrpSpPr>
          <p:grpSpPr>
            <a:xfrm>
              <a:off x="10728041" y="1561798"/>
              <a:ext cx="1251517" cy="5159677"/>
              <a:chOff x="369539" y="1525464"/>
              <a:chExt cx="1251517" cy="5159677"/>
            </a:xfrm>
          </p:grpSpPr>
          <p:pic>
            <p:nvPicPr>
              <p:cNvPr id="11" name="Imagen 10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9539" y="1525464"/>
                <a:ext cx="1251517" cy="569982"/>
              </a:xfrm>
              <a:prstGeom prst="rect">
                <a:avLst/>
              </a:prstGeom>
            </p:spPr>
          </p:pic>
          <p:pic>
            <p:nvPicPr>
              <p:cNvPr id="12" name="Imagen 11"/>
              <p:cNvPicPr>
                <a:picLocks noChangeAspect="1"/>
              </p:cNvPicPr>
              <p:nvPr/>
            </p:nvPicPr>
            <p:blipFill rotWithShape="1">
              <a:blip r:embed="rId6"/>
              <a:srcRect l="14382" t="18751" r="21678" b="5966"/>
              <a:stretch/>
            </p:blipFill>
            <p:spPr>
              <a:xfrm rot="5400000">
                <a:off x="519534" y="2343220"/>
                <a:ext cx="1071577" cy="709362"/>
              </a:xfrm>
              <a:prstGeom prst="rect">
                <a:avLst/>
              </a:prstGeom>
            </p:spPr>
          </p:pic>
          <p:pic>
            <p:nvPicPr>
              <p:cNvPr id="14" name="Imagen 13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2832" y="3773793"/>
                <a:ext cx="1239565" cy="716821"/>
              </a:xfrm>
              <a:prstGeom prst="rect">
                <a:avLst/>
              </a:prstGeom>
            </p:spPr>
          </p:pic>
          <p:pic>
            <p:nvPicPr>
              <p:cNvPr id="15" name="Imagen 14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376" r="7481"/>
              <a:stretch/>
            </p:blipFill>
            <p:spPr>
              <a:xfrm>
                <a:off x="468570" y="4607495"/>
                <a:ext cx="1048088" cy="680502"/>
              </a:xfrm>
              <a:prstGeom prst="rect">
                <a:avLst/>
              </a:prstGeom>
            </p:spPr>
          </p:pic>
          <p:pic>
            <p:nvPicPr>
              <p:cNvPr id="16" name="Imagen 15"/>
              <p:cNvPicPr>
                <a:picLocks noChangeAspect="1"/>
              </p:cNvPicPr>
              <p:nvPr/>
            </p:nvPicPr>
            <p:blipFill rotWithShape="1">
              <a:blip r:embed="rId9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2467" b="26060"/>
              <a:stretch/>
            </p:blipFill>
            <p:spPr>
              <a:xfrm>
                <a:off x="377238" y="6174719"/>
                <a:ext cx="1230754" cy="510422"/>
              </a:xfrm>
              <a:prstGeom prst="rect">
                <a:avLst/>
              </a:prstGeom>
            </p:spPr>
          </p:pic>
          <p:pic>
            <p:nvPicPr>
              <p:cNvPr id="17" name="Imagen 16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2267" b="14689"/>
              <a:stretch/>
            </p:blipFill>
            <p:spPr>
              <a:xfrm>
                <a:off x="495115" y="5447937"/>
                <a:ext cx="994998" cy="726782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014965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BFE43F-B262-44E6-856E-EDA7CE503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FD60D-3F6E-4A51-94CA-0A34FD1398CB}" type="slidenum">
              <a:rPr lang="en-IN" smtClean="0"/>
              <a:t>2</a:t>
            </a:fld>
            <a:endParaRPr lang="en-IN"/>
          </a:p>
        </p:txBody>
      </p:sp>
      <p:sp>
        <p:nvSpPr>
          <p:cNvPr id="5" name="Rectángulo 4"/>
          <p:cNvSpPr/>
          <p:nvPr/>
        </p:nvSpPr>
        <p:spPr>
          <a:xfrm>
            <a:off x="319218" y="739387"/>
            <a:ext cx="946703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Y" sz="30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Production</a:t>
            </a:r>
            <a:r>
              <a:rPr lang="es-PY" sz="3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PY" sz="30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characteristics</a:t>
            </a:r>
            <a:r>
              <a:rPr lang="es-PY" sz="3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in Paraguay</a:t>
            </a:r>
            <a:endParaRPr lang="es-PY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663617" y="1302663"/>
            <a:ext cx="812768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PY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Y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Sesame</a:t>
            </a:r>
            <a:r>
              <a:rPr lang="es-PY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PY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edible</a:t>
            </a:r>
            <a:r>
              <a:rPr lang="es-PY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grade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it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is produced entirely by family farming on small farms with artisanal management. 98% is produced in the eastern region of the country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Small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farms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≤ 20 hectares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PY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Highly appreciated for taste and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food safety.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High social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impact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PY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Y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Sesame</a:t>
            </a:r>
            <a:r>
              <a:rPr lang="es-PY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PY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industry</a:t>
            </a:r>
            <a:r>
              <a:rPr lang="es-PY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grade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it is produced entirely in the Paraguayan Chaco region. Mechanized handling in extensive properties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 lvl="2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Extensive farms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≥ 100 hectares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PY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Excellent grain quality. Average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FFA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last years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&lt;1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PY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Great potential for expansion in planting area.</a:t>
            </a:r>
            <a:endParaRPr lang="es-PY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" t="-2" r="348" b="2360"/>
          <a:stretch/>
        </p:blipFill>
        <p:spPr>
          <a:xfrm>
            <a:off x="8610600" y="1932614"/>
            <a:ext cx="3291840" cy="2404255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4419188"/>
            <a:ext cx="3277199" cy="1812701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17" y="5770519"/>
            <a:ext cx="893701" cy="407021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5"/>
          <a:srcRect l="14382" t="18751" r="21678" b="5966"/>
          <a:stretch/>
        </p:blipFill>
        <p:spPr>
          <a:xfrm rot="5400000">
            <a:off x="1515807" y="5596008"/>
            <a:ext cx="765209" cy="506553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951" y="5894821"/>
            <a:ext cx="987417" cy="218756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5631" y="5665662"/>
            <a:ext cx="885167" cy="511878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76" r="7481"/>
          <a:stretch/>
        </p:blipFill>
        <p:spPr>
          <a:xfrm>
            <a:off x="4410876" y="5716071"/>
            <a:ext cx="748434" cy="485943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467" b="26060"/>
          <a:stretch/>
        </p:blipFill>
        <p:spPr>
          <a:xfrm>
            <a:off x="6086808" y="5834317"/>
            <a:ext cx="878874" cy="364489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67" b="14689"/>
          <a:stretch/>
        </p:blipFill>
        <p:spPr>
          <a:xfrm>
            <a:off x="5309534" y="5712898"/>
            <a:ext cx="710523" cy="518991"/>
          </a:xfrm>
          <a:prstGeom prst="rect">
            <a:avLst/>
          </a:prstGeom>
        </p:spPr>
      </p:pic>
      <p:pic>
        <p:nvPicPr>
          <p:cNvPr id="17" name="Picture 2" descr="LOGO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63617" y="206575"/>
            <a:ext cx="1824792" cy="428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802020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BFE43F-B262-44E6-856E-EDA7CE503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FD60D-3F6E-4A51-94CA-0A34FD1398CB}" type="slidenum">
              <a:rPr lang="en-IN" smtClean="0"/>
              <a:t>3</a:t>
            </a:fld>
            <a:endParaRPr lang="en-IN"/>
          </a:p>
        </p:txBody>
      </p:sp>
      <p:sp>
        <p:nvSpPr>
          <p:cNvPr id="5" name="Rectángulo 4"/>
          <p:cNvSpPr/>
          <p:nvPr/>
        </p:nvSpPr>
        <p:spPr>
          <a:xfrm>
            <a:off x="319218" y="739387"/>
            <a:ext cx="946703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Y" sz="30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Production</a:t>
            </a:r>
            <a:r>
              <a:rPr lang="es-PY" sz="3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PY" sz="30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characteristics</a:t>
            </a:r>
            <a:r>
              <a:rPr lang="es-PY" sz="3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in </a:t>
            </a:r>
            <a:r>
              <a:rPr lang="es-PY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Paraguay</a:t>
            </a:r>
            <a:endParaRPr lang="es-PY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17" y="5770519"/>
            <a:ext cx="893701" cy="407021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3"/>
          <a:srcRect l="14382" t="18751" r="21678" b="5966"/>
          <a:stretch/>
        </p:blipFill>
        <p:spPr>
          <a:xfrm rot="5400000">
            <a:off x="1515807" y="5596008"/>
            <a:ext cx="765209" cy="506553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951" y="5894821"/>
            <a:ext cx="987417" cy="218756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5631" y="5665662"/>
            <a:ext cx="885167" cy="511878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76" r="7481"/>
          <a:stretch/>
        </p:blipFill>
        <p:spPr>
          <a:xfrm>
            <a:off x="4410876" y="5716071"/>
            <a:ext cx="748434" cy="485943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467" b="26060"/>
          <a:stretch/>
        </p:blipFill>
        <p:spPr>
          <a:xfrm>
            <a:off x="6086808" y="5834317"/>
            <a:ext cx="878874" cy="364489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67" b="14689"/>
          <a:stretch/>
        </p:blipFill>
        <p:spPr>
          <a:xfrm>
            <a:off x="5309534" y="5712898"/>
            <a:ext cx="710523" cy="518991"/>
          </a:xfrm>
          <a:prstGeom prst="rect">
            <a:avLst/>
          </a:prstGeom>
        </p:spPr>
      </p:pic>
      <p:sp>
        <p:nvSpPr>
          <p:cNvPr id="16" name="Rectángulo 15"/>
          <p:cNvSpPr/>
          <p:nvPr/>
        </p:nvSpPr>
        <p:spPr>
          <a:xfrm>
            <a:off x="663617" y="1474547"/>
            <a:ext cx="787336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PY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Sowing</a:t>
            </a:r>
            <a:r>
              <a:rPr lang="es-PY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 </a:t>
            </a:r>
            <a:r>
              <a:rPr lang="es-PY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September</a:t>
            </a:r>
            <a:r>
              <a:rPr lang="es-PY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PY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– </a:t>
            </a:r>
            <a:r>
              <a:rPr lang="es-PY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December</a:t>
            </a:r>
            <a:r>
              <a:rPr lang="es-PY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es-PY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PY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Y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Harvest</a:t>
            </a:r>
            <a:r>
              <a:rPr lang="es-PY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 </a:t>
            </a:r>
            <a:r>
              <a:rPr lang="es-PY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January</a:t>
            </a:r>
            <a:r>
              <a:rPr lang="es-PY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PY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– </a:t>
            </a:r>
            <a:r>
              <a:rPr lang="es-PY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May</a:t>
            </a:r>
            <a:endParaRPr lang="es-PY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PY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Y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Edible</a:t>
            </a:r>
            <a:r>
              <a:rPr lang="es-PY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PY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varieties</a:t>
            </a:r>
            <a:r>
              <a:rPr lang="es-PY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 K2</a:t>
            </a:r>
            <a:r>
              <a:rPr lang="es-PY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SH1, Escoba, Negro.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PY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Y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Industry</a:t>
            </a:r>
            <a:r>
              <a:rPr lang="es-PY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PY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varieties</a:t>
            </a:r>
            <a:r>
              <a:rPr lang="es-PY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(</a:t>
            </a:r>
            <a:r>
              <a:rPr lang="es-PY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Mechanized</a:t>
            </a:r>
            <a:r>
              <a:rPr lang="es-PY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PY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handling</a:t>
            </a:r>
            <a:r>
              <a:rPr lang="es-PY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): </a:t>
            </a:r>
            <a:r>
              <a:rPr lang="es-PY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F11, IP10, K3.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PY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Y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Yield</a:t>
            </a:r>
            <a:r>
              <a:rPr lang="es-PY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PY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potential</a:t>
            </a:r>
            <a:r>
              <a:rPr lang="es-PY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 </a:t>
            </a:r>
            <a:r>
              <a:rPr lang="es-PY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1.200 kg/ha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PY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Y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Average</a:t>
            </a:r>
            <a:r>
              <a:rPr lang="es-PY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PY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yield</a:t>
            </a:r>
            <a:r>
              <a:rPr lang="es-PY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 </a:t>
            </a:r>
            <a:r>
              <a:rPr lang="es-PY" dirty="0">
                <a:solidFill>
                  <a:schemeClr val="tx1">
                    <a:lumMod val="65000"/>
                    <a:lumOff val="35000"/>
                  </a:schemeClr>
                </a:solidFill>
              </a:rPr>
              <a:t>550 – 700 kg/ha</a:t>
            </a:r>
            <a:endParaRPr lang="es-PY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s-PY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Adverse climatic factors: Droughts, excessive rainfall</a:t>
            </a:r>
            <a:r>
              <a:rPr lang="es-PY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es-PY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s-PY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358" y="4050607"/>
            <a:ext cx="3667502" cy="2062970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 rotWithShape="1"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40" b="11365"/>
          <a:stretch/>
        </p:blipFill>
        <p:spPr>
          <a:xfrm>
            <a:off x="8166358" y="1813156"/>
            <a:ext cx="3667502" cy="2148101"/>
          </a:xfrm>
          <a:prstGeom prst="rect">
            <a:avLst/>
          </a:prstGeom>
        </p:spPr>
      </p:pic>
      <p:pic>
        <p:nvPicPr>
          <p:cNvPr id="19" name="Picture 2" descr="LOGO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63617" y="206575"/>
            <a:ext cx="1824792" cy="428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5768766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BFE43F-B262-44E6-856E-EDA7CE503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FD60D-3F6E-4A51-94CA-0A34FD1398CB}" type="slidenum">
              <a:rPr lang="en-IN" smtClean="0"/>
              <a:t>4</a:t>
            </a:fld>
            <a:endParaRPr lang="en-IN" dirty="0"/>
          </a:p>
        </p:txBody>
      </p:sp>
      <p:sp>
        <p:nvSpPr>
          <p:cNvPr id="5" name="Rectángulo 4"/>
          <p:cNvSpPr/>
          <p:nvPr/>
        </p:nvSpPr>
        <p:spPr>
          <a:xfrm>
            <a:off x="319218" y="739387"/>
            <a:ext cx="946703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Y" sz="30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Results</a:t>
            </a:r>
            <a:r>
              <a:rPr lang="es-PY" sz="3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2020</a:t>
            </a:r>
            <a:endParaRPr lang="es-PY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17" y="5770519"/>
            <a:ext cx="893701" cy="407021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3"/>
          <a:srcRect l="14382" t="18751" r="21678" b="5966"/>
          <a:stretch/>
        </p:blipFill>
        <p:spPr>
          <a:xfrm rot="5400000">
            <a:off x="1515807" y="5596008"/>
            <a:ext cx="765209" cy="506553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951" y="5894821"/>
            <a:ext cx="987417" cy="218756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5631" y="5665662"/>
            <a:ext cx="885167" cy="511878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76" r="7481"/>
          <a:stretch/>
        </p:blipFill>
        <p:spPr>
          <a:xfrm>
            <a:off x="4410876" y="5716071"/>
            <a:ext cx="748434" cy="485943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467" b="26060"/>
          <a:stretch/>
        </p:blipFill>
        <p:spPr>
          <a:xfrm>
            <a:off x="6086808" y="5834317"/>
            <a:ext cx="878874" cy="364489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67" b="14689"/>
          <a:stretch/>
        </p:blipFill>
        <p:spPr>
          <a:xfrm>
            <a:off x="5309534" y="5712898"/>
            <a:ext cx="710523" cy="518991"/>
          </a:xfrm>
          <a:prstGeom prst="rect">
            <a:avLst/>
          </a:prstGeom>
        </p:spPr>
      </p:pic>
      <p:sp>
        <p:nvSpPr>
          <p:cNvPr id="16" name="CuadroTexto 15"/>
          <p:cNvSpPr txBox="1"/>
          <p:nvPr/>
        </p:nvSpPr>
        <p:spPr>
          <a:xfrm>
            <a:off x="663617" y="1378043"/>
            <a:ext cx="8086302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Y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Sowing</a:t>
            </a:r>
            <a:r>
              <a:rPr lang="es-PY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PY" dirty="0">
                <a:solidFill>
                  <a:schemeClr val="tx1">
                    <a:lumMod val="65000"/>
                    <a:lumOff val="35000"/>
                  </a:schemeClr>
                </a:solidFill>
              </a:rPr>
              <a:t>á</a:t>
            </a:r>
            <a:r>
              <a:rPr lang="es-PY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rea </a:t>
            </a:r>
            <a:r>
              <a:rPr lang="es-PY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</a:t>
            </a:r>
            <a:r>
              <a:rPr lang="es-PY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 </a:t>
            </a:r>
            <a:r>
              <a:rPr lang="es-PY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2020: 	</a:t>
            </a:r>
            <a:r>
              <a:rPr lang="es-PY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82.000 </a:t>
            </a:r>
            <a:r>
              <a:rPr lang="es-PY" sz="2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hectares</a:t>
            </a:r>
            <a:endParaRPr lang="es-PY" sz="20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s-PY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s-PY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</a:t>
            </a:r>
            <a:r>
              <a:rPr lang="es-PY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 </a:t>
            </a:r>
            <a:r>
              <a:rPr lang="es-PY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Edible</a:t>
            </a:r>
            <a:r>
              <a:rPr lang="es-PY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PY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grade: </a:t>
            </a:r>
            <a:r>
              <a:rPr lang="es-PY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60% (White and Black)</a:t>
            </a:r>
            <a:endParaRPr lang="es-PY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s-PY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</a:t>
            </a:r>
            <a:r>
              <a:rPr lang="es-PY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 </a:t>
            </a:r>
            <a:r>
              <a:rPr lang="es-PY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Industry</a:t>
            </a:r>
            <a:r>
              <a:rPr lang="es-PY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grade: 	40</a:t>
            </a:r>
            <a:r>
              <a:rPr lang="es-PY" dirty="0">
                <a:solidFill>
                  <a:schemeClr val="tx1">
                    <a:lumMod val="65000"/>
                    <a:lumOff val="35000"/>
                  </a:schemeClr>
                </a:solidFill>
              </a:rPr>
              <a:t>%</a:t>
            </a:r>
          </a:p>
          <a:p>
            <a:endParaRPr lang="es-PY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s-PY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Total </a:t>
            </a:r>
            <a:r>
              <a:rPr lang="es-PY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production</a:t>
            </a:r>
            <a:r>
              <a:rPr lang="es-PY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2020: 	</a:t>
            </a:r>
            <a:r>
              <a:rPr lang="es-PY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45.000 MT</a:t>
            </a:r>
          </a:p>
          <a:p>
            <a:endParaRPr lang="es-PY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s-PY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</a:t>
            </a:r>
            <a:r>
              <a:rPr lang="es-PY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Average</a:t>
            </a:r>
            <a:r>
              <a:rPr lang="es-PY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PY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yield</a:t>
            </a:r>
            <a:r>
              <a:rPr lang="es-PY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 550 kg/ha</a:t>
            </a:r>
            <a:r>
              <a:rPr lang="es-PY" dirty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s-PY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es-PY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s-PY" dirty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s-PY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s-PY" sz="2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Exports</a:t>
            </a:r>
            <a:r>
              <a:rPr lang="es-PY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41.864,3 </a:t>
            </a:r>
            <a:r>
              <a:rPr lang="es-PY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MT</a:t>
            </a:r>
            <a:endParaRPr lang="es-PY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17" name="Gráfico 16"/>
          <p:cNvGraphicFramePr/>
          <p:nvPr>
            <p:extLst>
              <p:ext uri="{D42A27DB-BD31-4B8C-83A1-F6EECF244321}">
                <p14:modId xmlns:p14="http://schemas.microsoft.com/office/powerpoint/2010/main" val="3526485619"/>
              </p:ext>
            </p:extLst>
          </p:nvPr>
        </p:nvGraphicFramePr>
        <p:xfrm>
          <a:off x="5159310" y="2901964"/>
          <a:ext cx="6567177" cy="3538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pic>
        <p:nvPicPr>
          <p:cNvPr id="19" name="Picture 2" descr="LOGO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63617" y="206575"/>
            <a:ext cx="1824792" cy="428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0965385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BFE43F-B262-44E6-856E-EDA7CE503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FD60D-3F6E-4A51-94CA-0A34FD1398CB}" type="slidenum">
              <a:rPr lang="en-IN" smtClean="0"/>
              <a:t>5</a:t>
            </a:fld>
            <a:endParaRPr lang="en-IN" dirty="0"/>
          </a:p>
        </p:txBody>
      </p:sp>
      <p:sp>
        <p:nvSpPr>
          <p:cNvPr id="5" name="Rectángulo 4"/>
          <p:cNvSpPr/>
          <p:nvPr/>
        </p:nvSpPr>
        <p:spPr>
          <a:xfrm>
            <a:off x="319218" y="739387"/>
            <a:ext cx="946703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Y" sz="3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Results</a:t>
            </a:r>
            <a:r>
              <a:rPr lang="es-PY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2021</a:t>
            </a:r>
          </a:p>
          <a:p>
            <a:pPr algn="ctr"/>
            <a:endParaRPr lang="es-PY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s-PY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17" y="5770519"/>
            <a:ext cx="893701" cy="407021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3"/>
          <a:srcRect l="14382" t="18751" r="21678" b="5966"/>
          <a:stretch/>
        </p:blipFill>
        <p:spPr>
          <a:xfrm rot="5400000">
            <a:off x="1515807" y="5596008"/>
            <a:ext cx="765209" cy="506553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951" y="5894821"/>
            <a:ext cx="987417" cy="218756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5631" y="5665662"/>
            <a:ext cx="885167" cy="511878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76" r="7481"/>
          <a:stretch/>
        </p:blipFill>
        <p:spPr>
          <a:xfrm>
            <a:off x="4410876" y="5716071"/>
            <a:ext cx="748434" cy="485943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467" b="26060"/>
          <a:stretch/>
        </p:blipFill>
        <p:spPr>
          <a:xfrm>
            <a:off x="6086808" y="5834317"/>
            <a:ext cx="878874" cy="364489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67" b="14689"/>
          <a:stretch/>
        </p:blipFill>
        <p:spPr>
          <a:xfrm>
            <a:off x="5309534" y="5712898"/>
            <a:ext cx="710523" cy="518991"/>
          </a:xfrm>
          <a:prstGeom prst="rect">
            <a:avLst/>
          </a:prstGeom>
        </p:spPr>
      </p:pic>
      <p:sp>
        <p:nvSpPr>
          <p:cNvPr id="16" name="CuadroTexto 15"/>
          <p:cNvSpPr txBox="1"/>
          <p:nvPr/>
        </p:nvSpPr>
        <p:spPr>
          <a:xfrm>
            <a:off x="663617" y="1378043"/>
            <a:ext cx="8086302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Y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Sowing</a:t>
            </a:r>
            <a:r>
              <a:rPr lang="es-PY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área in 2021: 	</a:t>
            </a:r>
            <a:r>
              <a:rPr lang="es-PY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82.500 </a:t>
            </a:r>
            <a:r>
              <a:rPr lang="es-PY" sz="2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hectares</a:t>
            </a:r>
            <a:endParaRPr lang="es-PY" sz="20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s-PY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s-PY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</a:t>
            </a:r>
            <a:r>
              <a:rPr lang="es-PY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 </a:t>
            </a:r>
            <a:r>
              <a:rPr lang="es-PY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Edible</a:t>
            </a:r>
            <a:r>
              <a:rPr lang="es-PY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PY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grade: </a:t>
            </a:r>
            <a:r>
              <a:rPr lang="es-PY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60% (White and Black)</a:t>
            </a:r>
            <a:endParaRPr lang="es-PY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s-PY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</a:t>
            </a:r>
            <a:r>
              <a:rPr lang="es-PY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 </a:t>
            </a:r>
            <a:r>
              <a:rPr lang="es-PY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Industry</a:t>
            </a:r>
            <a:r>
              <a:rPr lang="es-PY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grade: 	40</a:t>
            </a:r>
            <a:r>
              <a:rPr lang="es-PY" dirty="0">
                <a:solidFill>
                  <a:schemeClr val="tx1">
                    <a:lumMod val="65000"/>
                    <a:lumOff val="35000"/>
                  </a:schemeClr>
                </a:solidFill>
              </a:rPr>
              <a:t>%</a:t>
            </a:r>
          </a:p>
          <a:p>
            <a:endParaRPr lang="es-PY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s-PY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Total </a:t>
            </a:r>
            <a:r>
              <a:rPr lang="es-PY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production</a:t>
            </a:r>
            <a:r>
              <a:rPr lang="es-PY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2021: Similar to </a:t>
            </a:r>
            <a:r>
              <a:rPr lang="es-PY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previus</a:t>
            </a:r>
            <a:r>
              <a:rPr lang="es-PY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PY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year</a:t>
            </a:r>
            <a:r>
              <a:rPr lang="es-PY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r>
              <a:rPr lang="es-PY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</a:t>
            </a:r>
            <a:r>
              <a:rPr lang="es-PY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Collecting</a:t>
            </a:r>
            <a:r>
              <a:rPr lang="es-PY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data)</a:t>
            </a:r>
            <a:r>
              <a:rPr lang="es-PY" dirty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s-PY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es-PY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s-PY" dirty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s-PY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s-PY" sz="2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Exports</a:t>
            </a:r>
            <a:r>
              <a:rPr lang="es-PY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to 09/2021: 31.127,3 MT</a:t>
            </a:r>
          </a:p>
          <a:p>
            <a:endParaRPr lang="es-PY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Big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increase in the quota of Europe</a:t>
            </a:r>
            <a:endParaRPr lang="es-PY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18" name="Gráfico 17"/>
          <p:cNvGraphicFramePr/>
          <p:nvPr>
            <p:extLst>
              <p:ext uri="{D42A27DB-BD31-4B8C-83A1-F6EECF244321}">
                <p14:modId xmlns:p14="http://schemas.microsoft.com/office/powerpoint/2010/main" val="2546464692"/>
              </p:ext>
            </p:extLst>
          </p:nvPr>
        </p:nvGraphicFramePr>
        <p:xfrm>
          <a:off x="5159310" y="2901964"/>
          <a:ext cx="6567177" cy="3538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pic>
        <p:nvPicPr>
          <p:cNvPr id="20" name="Picture 2" descr="LOGO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63617" y="206575"/>
            <a:ext cx="1824792" cy="428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9247124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BFE43F-B262-44E6-856E-EDA7CE503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FD60D-3F6E-4A51-94CA-0A34FD1398CB}" type="slidenum">
              <a:rPr lang="en-IN" smtClean="0"/>
              <a:t>6</a:t>
            </a:fld>
            <a:endParaRPr lang="en-IN"/>
          </a:p>
        </p:txBody>
      </p:sp>
      <p:sp>
        <p:nvSpPr>
          <p:cNvPr id="5" name="Rectángulo 4"/>
          <p:cNvSpPr/>
          <p:nvPr/>
        </p:nvSpPr>
        <p:spPr>
          <a:xfrm>
            <a:off x="319218" y="739387"/>
            <a:ext cx="94670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Y" sz="3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Projections</a:t>
            </a:r>
            <a:endParaRPr lang="es-PY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s-PY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17" y="5770519"/>
            <a:ext cx="893701" cy="407021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3"/>
          <a:srcRect l="14382" t="18751" r="21678" b="5966"/>
          <a:stretch/>
        </p:blipFill>
        <p:spPr>
          <a:xfrm rot="5400000">
            <a:off x="1515807" y="5596008"/>
            <a:ext cx="765209" cy="506553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951" y="5894821"/>
            <a:ext cx="987417" cy="218756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5631" y="5665662"/>
            <a:ext cx="885167" cy="511878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76" r="7481"/>
          <a:stretch/>
        </p:blipFill>
        <p:spPr>
          <a:xfrm>
            <a:off x="4410876" y="5716071"/>
            <a:ext cx="748434" cy="485943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467" b="26060"/>
          <a:stretch/>
        </p:blipFill>
        <p:spPr>
          <a:xfrm>
            <a:off x="6086808" y="5834317"/>
            <a:ext cx="878874" cy="364489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67" b="14689"/>
          <a:stretch/>
        </p:blipFill>
        <p:spPr>
          <a:xfrm>
            <a:off x="5309534" y="5712898"/>
            <a:ext cx="710523" cy="518991"/>
          </a:xfrm>
          <a:prstGeom prst="rect">
            <a:avLst/>
          </a:prstGeom>
        </p:spPr>
      </p:pic>
      <p:graphicFrame>
        <p:nvGraphicFramePr>
          <p:cNvPr id="16" name="Gráfico 15"/>
          <p:cNvGraphicFramePr/>
          <p:nvPr>
            <p:extLst>
              <p:ext uri="{D42A27DB-BD31-4B8C-83A1-F6EECF244321}">
                <p14:modId xmlns:p14="http://schemas.microsoft.com/office/powerpoint/2010/main" val="192579957"/>
              </p:ext>
            </p:extLst>
          </p:nvPr>
        </p:nvGraphicFramePr>
        <p:xfrm>
          <a:off x="673182" y="1615796"/>
          <a:ext cx="5627804" cy="28934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17" name="CuadroTexto 16"/>
          <p:cNvSpPr txBox="1"/>
          <p:nvPr/>
        </p:nvSpPr>
        <p:spPr>
          <a:xfrm>
            <a:off x="6373167" y="1831625"/>
            <a:ext cx="447486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Growing trend of production and export for the next few years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PY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Increase in the preference of main markets for quality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endParaRPr lang="es-PY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Trust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of the main markets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PY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Y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High </a:t>
            </a:r>
            <a:r>
              <a:rPr lang="es-PY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diversification</a:t>
            </a:r>
            <a:r>
              <a:rPr lang="es-PY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of </a:t>
            </a:r>
            <a:r>
              <a:rPr lang="es-PY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destinations</a:t>
            </a:r>
            <a:r>
              <a:rPr lang="es-PY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</p:txBody>
      </p:sp>
      <p:sp>
        <p:nvSpPr>
          <p:cNvPr id="18" name="CuadroTexto 17"/>
          <p:cNvSpPr txBox="1"/>
          <p:nvPr/>
        </p:nvSpPr>
        <p:spPr>
          <a:xfrm>
            <a:off x="663617" y="4509282"/>
            <a:ext cx="5637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Y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*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current year with pending 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exports</a:t>
            </a:r>
          </a:p>
          <a:p>
            <a:r>
              <a:rPr lang="es-PY" sz="1400" b="1" dirty="0" smtClean="0">
                <a:solidFill>
                  <a:srgbClr val="FF0000"/>
                </a:solidFill>
              </a:rPr>
              <a:t>-- </a:t>
            </a:r>
            <a:r>
              <a:rPr lang="es-PY" sz="1400" dirty="0" smtClean="0">
                <a:solidFill>
                  <a:srgbClr val="FF0000"/>
                </a:solidFill>
              </a:rPr>
              <a:t> </a:t>
            </a:r>
            <a:r>
              <a:rPr lang="es-PY" sz="1400" dirty="0" err="1" smtClean="0">
                <a:solidFill>
                  <a:srgbClr val="FF0000"/>
                </a:solidFill>
              </a:rPr>
              <a:t>Trend</a:t>
            </a:r>
            <a:endParaRPr lang="es-PY" sz="1400" b="1" dirty="0" smtClean="0">
              <a:solidFill>
                <a:srgbClr val="FF0000"/>
              </a:solidFill>
            </a:endParaRPr>
          </a:p>
        </p:txBody>
      </p:sp>
      <p:pic>
        <p:nvPicPr>
          <p:cNvPr id="20" name="Picture 2" descr="LOGO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63617" y="206575"/>
            <a:ext cx="1824792" cy="428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2323753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BFE43F-B262-44E6-856E-EDA7CE503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FD60D-3F6E-4A51-94CA-0A34FD1398CB}" type="slidenum">
              <a:rPr lang="en-IN" smtClean="0"/>
              <a:t>7</a:t>
            </a:fld>
            <a:endParaRPr lang="en-IN"/>
          </a:p>
        </p:txBody>
      </p:sp>
      <p:sp>
        <p:nvSpPr>
          <p:cNvPr id="5" name="Rectángulo 4"/>
          <p:cNvSpPr/>
          <p:nvPr/>
        </p:nvSpPr>
        <p:spPr>
          <a:xfrm>
            <a:off x="319218" y="739387"/>
            <a:ext cx="94670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Y" sz="3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Threats</a:t>
            </a:r>
            <a:endParaRPr lang="es-PY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s-PY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17" y="5770519"/>
            <a:ext cx="893701" cy="407021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3"/>
          <a:srcRect l="14382" t="18751" r="21678" b="5966"/>
          <a:stretch/>
        </p:blipFill>
        <p:spPr>
          <a:xfrm rot="5400000">
            <a:off x="1515807" y="5596008"/>
            <a:ext cx="765209" cy="506553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951" y="5894821"/>
            <a:ext cx="987417" cy="218756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5631" y="5665662"/>
            <a:ext cx="885167" cy="511878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76" r="7481"/>
          <a:stretch/>
        </p:blipFill>
        <p:spPr>
          <a:xfrm>
            <a:off x="4410876" y="5716071"/>
            <a:ext cx="748434" cy="485943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467" b="26060"/>
          <a:stretch/>
        </p:blipFill>
        <p:spPr>
          <a:xfrm>
            <a:off x="6086808" y="5834317"/>
            <a:ext cx="878874" cy="364489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67" b="14689"/>
          <a:stretch/>
        </p:blipFill>
        <p:spPr>
          <a:xfrm>
            <a:off x="5309534" y="5712898"/>
            <a:ext cx="710523" cy="518991"/>
          </a:xfrm>
          <a:prstGeom prst="rect">
            <a:avLst/>
          </a:prstGeom>
        </p:spPr>
      </p:pic>
      <p:sp>
        <p:nvSpPr>
          <p:cNvPr id="17" name="CuadroTexto 16"/>
          <p:cNvSpPr txBox="1"/>
          <p:nvPr/>
        </p:nvSpPr>
        <p:spPr>
          <a:xfrm>
            <a:off x="914400" y="1570384"/>
            <a:ext cx="99336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Climatic factors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every year less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predictable</a:t>
            </a:r>
            <a:r>
              <a:rPr lang="es-PY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 El Niño, La Niña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Logistical factors. World and regional for being a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mediterranean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country.</a:t>
            </a:r>
            <a:endParaRPr lang="es-PY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9" name="Rectángulo 18"/>
          <p:cNvSpPr/>
          <p:nvPr/>
        </p:nvSpPr>
        <p:spPr>
          <a:xfrm>
            <a:off x="363595" y="2507902"/>
            <a:ext cx="946703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Y" sz="30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Other</a:t>
            </a:r>
            <a:r>
              <a:rPr lang="es-PY" sz="3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PY" sz="30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considerations</a:t>
            </a:r>
            <a:endParaRPr lang="es-PY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0" name="CuadroTexto 19"/>
          <p:cNvSpPr txBox="1"/>
          <p:nvPr/>
        </p:nvSpPr>
        <p:spPr>
          <a:xfrm>
            <a:off x="914400" y="3228912"/>
            <a:ext cx="993363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Increase in the cost of labor for the production of sesame edible grade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PY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Better prices should be offered to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farmer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endParaRPr lang="es-PY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Great expansion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opportunity for </a:t>
            </a:r>
            <a:r>
              <a:rPr lang="en-US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sesame crop.</a:t>
            </a: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s-PY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High investment in industry to trade hulled sesame seeds and tahini of excellent quality.</a:t>
            </a:r>
            <a:endParaRPr lang="es-PY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PY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2" name="Picture 2" descr="LOGO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63617" y="206575"/>
            <a:ext cx="1824792" cy="428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3717454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BFE43F-B262-44E6-856E-EDA7CE503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FD60D-3F6E-4A51-94CA-0A34FD1398CB}" type="slidenum">
              <a:rPr lang="en-IN" smtClean="0"/>
              <a:t>8</a:t>
            </a:fld>
            <a:endParaRPr lang="en-IN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17" y="5770519"/>
            <a:ext cx="893701" cy="407021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3"/>
          <a:srcRect l="14382" t="18751" r="21678" b="5966"/>
          <a:stretch/>
        </p:blipFill>
        <p:spPr>
          <a:xfrm rot="5400000">
            <a:off x="1515807" y="5596008"/>
            <a:ext cx="765209" cy="506553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951" y="5894821"/>
            <a:ext cx="987417" cy="218756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5631" y="5665662"/>
            <a:ext cx="885167" cy="511878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76" r="7481"/>
          <a:stretch/>
        </p:blipFill>
        <p:spPr>
          <a:xfrm>
            <a:off x="4410876" y="5716071"/>
            <a:ext cx="748434" cy="485943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467" b="26060"/>
          <a:stretch/>
        </p:blipFill>
        <p:spPr>
          <a:xfrm>
            <a:off x="6086808" y="5834317"/>
            <a:ext cx="878874" cy="364489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67" b="14689"/>
          <a:stretch/>
        </p:blipFill>
        <p:spPr>
          <a:xfrm>
            <a:off x="5309534" y="5712898"/>
            <a:ext cx="710523" cy="518991"/>
          </a:xfrm>
          <a:prstGeom prst="rect">
            <a:avLst/>
          </a:prstGeom>
        </p:spPr>
      </p:pic>
      <p:sp>
        <p:nvSpPr>
          <p:cNvPr id="19" name="Rectángulo 18"/>
          <p:cNvSpPr/>
          <p:nvPr/>
        </p:nvSpPr>
        <p:spPr>
          <a:xfrm>
            <a:off x="1110467" y="847914"/>
            <a:ext cx="946703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Y" sz="3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Thank</a:t>
            </a:r>
            <a:r>
              <a:rPr lang="es-PY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PY" sz="3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you</a:t>
            </a:r>
            <a:r>
              <a:rPr lang="es-PY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PY" sz="3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</a:t>
            </a:r>
            <a:r>
              <a:rPr lang="es-PY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PY" sz="3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your</a:t>
            </a:r>
            <a:r>
              <a:rPr lang="es-PY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PY" sz="3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attention</a:t>
            </a:r>
            <a:endParaRPr lang="es-PY" sz="3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s-PY" sz="3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1" name="Picture 2" descr="LOGO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63617" y="206575"/>
            <a:ext cx="1824792" cy="428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384" y="1846011"/>
            <a:ext cx="4806462" cy="360484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368" y="1846011"/>
            <a:ext cx="4806463" cy="360484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447255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1096</TotalTime>
  <Words>259</Words>
  <Application>Microsoft Office PowerPoint</Application>
  <PresentationFormat>Panorámica</PresentationFormat>
  <Paragraphs>89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design</dc:creator>
  <cp:lastModifiedBy>Nestor Zarate - Dep. Compra</cp:lastModifiedBy>
  <cp:revision>25</cp:revision>
  <dcterms:created xsi:type="dcterms:W3CDTF">2019-07-16T11:15:07Z</dcterms:created>
  <dcterms:modified xsi:type="dcterms:W3CDTF">2021-10-21T13:40:10Z</dcterms:modified>
</cp:coreProperties>
</file>