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69" autoAdjust="0"/>
    <p:restoredTop sz="94660"/>
  </p:normalViewPr>
  <p:slideViewPr>
    <p:cSldViewPr snapToGrid="0">
      <p:cViewPr>
        <p:scale>
          <a:sx n="75" d="100"/>
          <a:sy n="75" d="100"/>
        </p:scale>
        <p:origin x="139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kfs003\tkpmz-final\TKPMI\D%20&#21830;&#21697;&#21029;\D-02%20&#32993;&#40635;\&#36039;&#26009;\&#12510;&#12540;&#12465;&#12483;&#12488;&#24773;&#22577;\&#12524;&#12509;&#12540;&#12488;&#38306;&#20418;\&#36664;&#20837;&#37327;&#25512;&#3122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kfs003\tkpmz-final\TKPMI\D%20&#21830;&#21697;&#21029;\D-02%20&#32993;&#40635;\&#36039;&#26009;\&#35500;&#26126;&#12539;&#32057;&#20171;&#36039;&#26009;\Sesame%20market%20in%20Japan%20202006\Microsoft%20PowerPoint%20&#20869;&#12398;&#12464;&#12521;&#12501;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495233782273887E-2"/>
          <c:y val="3.9226681593525894E-2"/>
          <c:w val="0.84212133901943287"/>
          <c:h val="0.740361507780123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通関統計!$M$28:$AB$28</c:f>
              <c:strCach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2021/8</c:v>
                </c:pt>
              </c:strCache>
            </c:strRef>
          </c:cat>
          <c:val>
            <c:numRef>
              <c:f>通関統計!$M$29:$AB$29</c:f>
              <c:numCache>
                <c:formatCode>#,##0_);[Red]\(#,##0\)</c:formatCode>
                <c:ptCount val="16"/>
                <c:pt idx="0">
                  <c:v>159110</c:v>
                </c:pt>
                <c:pt idx="1">
                  <c:v>169556</c:v>
                </c:pt>
                <c:pt idx="2">
                  <c:v>184546</c:v>
                </c:pt>
                <c:pt idx="3">
                  <c:v>128917</c:v>
                </c:pt>
                <c:pt idx="4">
                  <c:v>161433</c:v>
                </c:pt>
                <c:pt idx="5">
                  <c:v>164097</c:v>
                </c:pt>
                <c:pt idx="6">
                  <c:v>158820</c:v>
                </c:pt>
                <c:pt idx="7">
                  <c:v>141573</c:v>
                </c:pt>
                <c:pt idx="8">
                  <c:v>168223</c:v>
                </c:pt>
                <c:pt idx="9">
                  <c:v>184706</c:v>
                </c:pt>
                <c:pt idx="10">
                  <c:v>152879</c:v>
                </c:pt>
                <c:pt idx="11">
                  <c:v>148696</c:v>
                </c:pt>
                <c:pt idx="12">
                  <c:v>157170</c:v>
                </c:pt>
                <c:pt idx="13">
                  <c:v>186161</c:v>
                </c:pt>
                <c:pt idx="14" formatCode="#,##0_);[Red]\(#,##0\)">
                  <c:v>204864</c:v>
                </c:pt>
                <c:pt idx="15" formatCode="#,##0_);[Red]\(#,##0\)">
                  <c:v>89727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55-4482-959B-D6ED72B2D9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6048831"/>
        <c:axId val="776052991"/>
      </c:barChart>
      <c:catAx>
        <c:axId val="776048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776052991"/>
        <c:crosses val="autoZero"/>
        <c:auto val="1"/>
        <c:lblAlgn val="ctr"/>
        <c:lblOffset val="100"/>
        <c:noMultiLvlLbl val="0"/>
      </c:catAx>
      <c:valAx>
        <c:axId val="77605299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776048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3D0-49BF-B6AF-8691521696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3D0-49BF-B6AF-8691521696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3D0-49BF-B6AF-8691521696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3D0-49BF-B6AF-8691521696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3D0-49BF-B6AF-8691521696E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3D0-49BF-B6AF-8691521696E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3D0-49BF-B6AF-8691521696E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3D0-49BF-B6AF-8691521696E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3D0-49BF-B6AF-8691521696E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3D0-49BF-B6AF-8691521696E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3D0-49BF-B6AF-8691521696E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3D0-49BF-B6AF-8691521696EB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C3D0-49BF-B6AF-8691521696EB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C3D0-49BF-B6AF-8691521696EB}"/>
              </c:ext>
            </c:extLst>
          </c:dPt>
          <c:dPt>
            <c:idx val="1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C3D0-49BF-B6AF-8691521696EB}"/>
              </c:ext>
            </c:extLst>
          </c:dPt>
          <c:dLbls>
            <c:dLbl>
              <c:idx val="0"/>
              <c:layout>
                <c:manualLayout>
                  <c:x val="-9.115997013972639E-2"/>
                  <c:y val="-0.182495282425100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D0-49BF-B6AF-8691521696E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3D0-49BF-B6AF-8691521696E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3D0-49BF-B6AF-8691521696E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3D0-49BF-B6AF-8691521696E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C3D0-49BF-B6AF-8691521696E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C3D0-49BF-B6AF-8691521696E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C3D0-49BF-B6AF-8691521696E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C3D0-49BF-B6AF-8691521696EB}"/>
                </c:ext>
              </c:extLst>
            </c:dLbl>
            <c:dLbl>
              <c:idx val="8"/>
              <c:layout>
                <c:manualLayout>
                  <c:x val="-0.17013712222280092"/>
                  <c:y val="0.151110404760166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3D0-49BF-B6AF-8691521696EB}"/>
                </c:ext>
              </c:extLst>
            </c:dLbl>
            <c:dLbl>
              <c:idx val="9"/>
              <c:layout>
                <c:manualLayout>
                  <c:x val="-0.14071103107418195"/>
                  <c:y val="4.37730023089245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3D0-49BF-B6AF-8691521696EB}"/>
                </c:ext>
              </c:extLst>
            </c:dLbl>
            <c:dLbl>
              <c:idx val="10"/>
              <c:layout>
                <c:manualLayout>
                  <c:x val="-0.10484534418480194"/>
                  <c:y val="-8.22713071633660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3535597959993"/>
                      <c:h val="0.10550267822604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C3D0-49BF-B6AF-8691521696EB}"/>
                </c:ext>
              </c:extLst>
            </c:dLbl>
            <c:dLbl>
              <c:idx val="11"/>
              <c:layout>
                <c:manualLayout>
                  <c:x val="-7.4991052601356037E-2"/>
                  <c:y val="7.57737656277751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3D0-49BF-B6AF-8691521696EB}"/>
                </c:ext>
              </c:extLst>
            </c:dLbl>
            <c:dLbl>
              <c:idx val="12"/>
              <c:layout>
                <c:manualLayout>
                  <c:x val="-4.9427227942029257E-3"/>
                  <c:y val="-5.51888370799455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3D0-49BF-B6AF-8691521696EB}"/>
                </c:ext>
              </c:extLst>
            </c:dLbl>
            <c:dLbl>
              <c:idx val="13"/>
              <c:layout>
                <c:manualLayout>
                  <c:x val="-6.5902970589372376E-2"/>
                  <c:y val="-7.35851161065941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3D0-49BF-B6AF-8691521696EB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C3D0-49BF-B6AF-8691521696E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'Sheet1 (2)'!$A$2:$A$16</c:f>
              <c:strCache>
                <c:ptCount val="15"/>
                <c:pt idx="0">
                  <c:v>Nigeria</c:v>
                </c:pt>
                <c:pt idx="1">
                  <c:v>Tanzania</c:v>
                </c:pt>
                <c:pt idx="2">
                  <c:v>Burkina Faso</c:v>
                </c:pt>
                <c:pt idx="3">
                  <c:v>Paraguay</c:v>
                </c:pt>
                <c:pt idx="4">
                  <c:v>Myanmar</c:v>
                </c:pt>
                <c:pt idx="5">
                  <c:v>Guatemala</c:v>
                </c:pt>
                <c:pt idx="6">
                  <c:v>Ethiopia</c:v>
                </c:pt>
                <c:pt idx="7">
                  <c:v>Mozambique</c:v>
                </c:pt>
                <c:pt idx="8">
                  <c:v>Bolivia</c:v>
                </c:pt>
                <c:pt idx="9">
                  <c:v>Nicaragua</c:v>
                </c:pt>
                <c:pt idx="10">
                  <c:v>Uganda</c:v>
                </c:pt>
                <c:pt idx="11">
                  <c:v>China</c:v>
                </c:pt>
                <c:pt idx="12">
                  <c:v>Sudan</c:v>
                </c:pt>
                <c:pt idx="13">
                  <c:v>India</c:v>
                </c:pt>
                <c:pt idx="14">
                  <c:v>Others</c:v>
                </c:pt>
              </c:strCache>
            </c:strRef>
          </c:cat>
          <c:val>
            <c:numRef>
              <c:f>'Sheet1 (2)'!$Q$2:$Q$16</c:f>
              <c:numCache>
                <c:formatCode>#,##0_);[Red]\(#,##0\)</c:formatCode>
                <c:ptCount val="15"/>
                <c:pt idx="0">
                  <c:v>76208</c:v>
                </c:pt>
                <c:pt idx="1">
                  <c:v>18296</c:v>
                </c:pt>
                <c:pt idx="2">
                  <c:v>25925</c:v>
                </c:pt>
                <c:pt idx="3">
                  <c:v>15019</c:v>
                </c:pt>
                <c:pt idx="4">
                  <c:v>6206</c:v>
                </c:pt>
                <c:pt idx="5">
                  <c:v>6116</c:v>
                </c:pt>
                <c:pt idx="6">
                  <c:v>11419</c:v>
                </c:pt>
                <c:pt idx="7">
                  <c:v>15585</c:v>
                </c:pt>
                <c:pt idx="8">
                  <c:v>2087</c:v>
                </c:pt>
                <c:pt idx="9">
                  <c:v>2102</c:v>
                </c:pt>
                <c:pt idx="10">
                  <c:v>0</c:v>
                </c:pt>
                <c:pt idx="11">
                  <c:v>971</c:v>
                </c:pt>
                <c:pt idx="12">
                  <c:v>2042</c:v>
                </c:pt>
                <c:pt idx="13">
                  <c:v>50</c:v>
                </c:pt>
                <c:pt idx="14">
                  <c:v>22838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C3D0-49BF-B6AF-8691521696E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272FC-11E5-40E3-B6D1-461BBAA52085}" type="datetimeFigureOut">
              <a:rPr lang="en-IN" smtClean="0"/>
              <a:t>25-10-2021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532C2-78A3-4CD7-B17E-9C33223DA4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250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9F8B8-D536-4BF1-81B8-A41E55481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E8EA8-1951-4E86-9B71-C1219DCD7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13EDE-3F72-4101-9859-F7D08379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AEAC-B167-4EF9-8441-3126B809719A}" type="datetime1">
              <a:rPr lang="en-IN" smtClean="0"/>
              <a:t>25-10-2021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5135C-E7CB-4B9E-891D-250D13278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05160-2FE7-4B1D-9E86-D0A63375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829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3674-6A67-497D-B6D1-A6ACD997D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F6C75D-BE66-4E80-84FA-F1D764265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81C3C-B21C-42A7-AED7-0FD2F7C2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6705-4FD9-4DBF-8F7E-4A92E1F3D1B1}" type="datetime1">
              <a:rPr lang="en-IN" smtClean="0"/>
              <a:t>25-10-2021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A4643-012D-4283-B8F7-190A7DD4E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72665-57EA-438F-AFCA-17277582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210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D9F93A-66F4-4D16-B8F3-A85585E88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F111E-4BD6-423D-BD98-83D0078CF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08892-EE52-4D4A-AB05-A593B32B3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801B-EC8D-459E-94CF-27312C80F26A}" type="datetime1">
              <a:rPr lang="en-IN" smtClean="0"/>
              <a:t>25-10-2021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6E31-940E-46C7-A882-708FAA48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7DD68-989F-4538-B994-045DA2A5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678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52571-CC41-4015-8774-C9AAD923B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75171" cy="1325563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BAD85-5DCD-468C-8A5F-53D54D205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6F87C-F6DA-42CE-9159-6E4DD8C5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2A30-0A33-46F6-AA3E-A16AC10C87AC}" type="datetime1">
              <a:rPr lang="en-IN" smtClean="0"/>
              <a:t>25-10-2021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E2C15-468C-447F-BFEB-F4D27F63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10597-6DE1-433D-AA3F-E15E19E4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22B9AB-3CAD-495D-BEDB-89C4C7B77F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4142" y="257931"/>
            <a:ext cx="1905001" cy="138249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4C84E9-C215-44A6-9B55-CB854018F9A1}"/>
              </a:ext>
            </a:extLst>
          </p:cNvPr>
          <p:cNvCxnSpPr/>
          <p:nvPr userDrawn="1"/>
        </p:nvCxnSpPr>
        <p:spPr>
          <a:xfrm>
            <a:off x="0" y="6264047"/>
            <a:ext cx="12192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78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6255-E7A5-4CD4-82E0-DCC168FB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7E6FF-EC0C-4D92-9FDE-6DFA7AFD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5FB04-F7EF-44FF-8B6A-1F784C41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7ACE-F1BA-48FE-9F03-ABF95307CDA7}" type="datetime1">
              <a:rPr lang="en-IN" smtClean="0"/>
              <a:t>25-10-2021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519DF-C469-4653-80F9-F3A2E218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77495-F801-4B2F-8334-F0F31084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327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0E4E-EEA4-4EA3-94EE-4C48F8A7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CC748-B989-4925-A88F-2CBCC62A4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075D6-A0A7-4A86-AD03-A79913ABE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232A1-C9DC-49E4-9887-1FD3CE107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0D0C-506E-48A6-AD7D-46F29A081C47}" type="datetime1">
              <a:rPr lang="en-IN" smtClean="0"/>
              <a:t>25-10-2021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A7ABF-9FC9-46B4-8101-8BDDE4EBC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DB52C-45CC-48D0-B51D-45157AD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002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BE63-45D0-4108-9CC4-3335F013D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7296F-5D38-4A4C-BF9D-3C63AD1A0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07E29-6148-473A-B9A3-B52981AB9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32AD8-EC80-4535-ABF6-812DB59D8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13A891-B11A-459A-A4A0-65B40E352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30A8CA-B35B-4865-9CFA-4A78DB1F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4526-28B7-4718-A71B-AC11EE54C06D}" type="datetime1">
              <a:rPr lang="en-IN" smtClean="0"/>
              <a:t>25-10-2021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78E902-8262-4537-927B-8ECB937C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CE93B8-BCAC-4F22-B1AB-464171051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273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9D29-4743-4939-9073-87C4F94C9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6D3B0-9796-49F5-A3A4-A6505A0C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082A-EE64-4010-8DAE-CBE602CCF226}" type="datetime1">
              <a:rPr lang="en-IN" smtClean="0"/>
              <a:t>25-10-2021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A2003-8090-4993-A561-7A5360F0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96A34-4892-4D8B-8A84-23C09CD2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734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65335C-11AD-40BE-876C-1CB5E1631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1DEE-AE5C-4B9A-9A6F-BD1A391D3086}" type="datetime1">
              <a:rPr lang="en-IN" smtClean="0"/>
              <a:t>25-10-2021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D63B1-AD38-4379-A0C1-A5BFB7C2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27256-DEC8-4900-A4C5-92FC8AB6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004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EFF1A-5391-4EEE-A79C-97726367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A9BBE-86AC-4DEB-84F5-D1ADE2976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3FCC6-C420-4687-9A46-D90575EBC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ECC8B-62E2-4D36-ABF0-021AEA229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7E6-ED8D-4980-B34B-7C5DCFB9EF0F}" type="datetime1">
              <a:rPr lang="en-IN" smtClean="0"/>
              <a:t>25-10-2021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892D8-03E8-45C7-85D1-F9C03D3C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93F0C-F01D-43A5-AF52-16267CFB9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875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65E7B-884E-49CD-9738-98252D83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CF381-5791-4CFE-ABAC-801752014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C37A8-B269-4AEB-8372-9D64D3542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4818A-0871-4B17-A293-3D8B8BCD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8574-F2E4-4D94-A36D-DEE492886122}" type="datetime1">
              <a:rPr lang="en-IN" smtClean="0"/>
              <a:t>25-10-2021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673D5-C5C1-4CB3-8DA3-7D3CBC91D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0FD6C-2F49-4F92-8361-AE5E3D38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249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707460-C946-4150-8EEC-8EF2C0E5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8ED88-2E18-4D81-8846-47B2978C1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3728C-61FB-4452-BBE9-70D414719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80BDC-397E-4FCF-8DA6-3F5FC20CB38E}" type="datetime1">
              <a:rPr lang="en-IN" smtClean="0"/>
              <a:t>25-10-2021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1FD65-C6EA-48A6-B666-DCC4FD32C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8FC3D-A5B2-4400-A44E-C1A8602C7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FD60D-3F6E-4A51-94CA-0A34FD1398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08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mp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.tm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D23966-38C8-4174-A569-5987E330D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1756" y="694811"/>
            <a:ext cx="3348487" cy="243006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05C1F84-A7B7-4900-AAA0-0A5FFDB7385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215621" y="3201197"/>
            <a:ext cx="9654269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JAPAN SESAME MARKET TREND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168D0AB-D935-4E82-B877-C3DB078791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952598" y="4388677"/>
            <a:ext cx="6400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IN" altLang="en-US" sz="1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Tomohisa Fujimoto / Team Leader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ja-JP" sz="1800" dirty="0" err="1">
                <a:solidFill>
                  <a:srgbClr val="00206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Mitsui&amp;CO.LTD</a:t>
            </a:r>
            <a:endParaRPr lang="en-IN" altLang="en-US" sz="1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IN" altLang="en-US" sz="1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Oct-27,2021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39607595-BDB4-4FFC-8DC8-DD92DF68A2F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648200" y="6032958"/>
            <a:ext cx="289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4C8F00-B8E4-4429-95C2-190102A2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1</a:t>
            </a:fld>
            <a:endParaRPr lang="en-IN"/>
          </a:p>
        </p:txBody>
      </p:sp>
      <p:pic>
        <p:nvPicPr>
          <p:cNvPr id="10" name="図 9" descr="ダイアグラム, アイコン&#10;&#10;自動的に生成された説明">
            <a:extLst>
              <a:ext uri="{FF2B5EF4-FFF2-40B4-BE49-F238E27FC236}">
                <a16:creationId xmlns:a16="http://schemas.microsoft.com/office/drawing/2014/main" id="{AC81EFCE-9576-4247-A7A8-543FA0E32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03" y="5461619"/>
            <a:ext cx="1709507" cy="139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E7464-92E7-45D2-BA9D-D88E4B86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6296378" cy="413808"/>
          </a:xfrm>
        </p:spPr>
        <p:txBody>
          <a:bodyPr>
            <a:normAutofit fontScale="90000"/>
          </a:bodyPr>
          <a:lstStyle/>
          <a:p>
            <a:r>
              <a:rPr lang="en-US" altLang="ja-JP" sz="28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Japanese Import Quantity </a:t>
            </a:r>
            <a:endParaRPr lang="en-IN" sz="28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E43F-B262-44E6-856E-EDA7CE50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2</a:t>
            </a:fld>
            <a:endParaRPr lang="en-IN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046678"/>
              </p:ext>
            </p:extLst>
          </p:nvPr>
        </p:nvGraphicFramePr>
        <p:xfrm>
          <a:off x="154516" y="778934"/>
          <a:ext cx="9599084" cy="398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13">
            <a:extLst>
              <a:ext uri="{FF2B5EF4-FFF2-40B4-BE49-F238E27FC236}">
                <a16:creationId xmlns:a16="http://schemas.microsoft.com/office/drawing/2014/main" id="{5FABCB63-A7C6-4A62-952C-4C45F1297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78" y="4322288"/>
            <a:ext cx="11929322" cy="10398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en-US" altLang="ja-JP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 Overview of Japanese market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  <a:defRPr/>
            </a:pPr>
            <a:r>
              <a:rPr lang="en-US" altLang="ja-JP" sz="1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Ave,import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qty is 160-170K MT annually but recently sesame demand is growing up. Especially sesame oil consumption is good. Sesame oil makes reach flavor and taste easily, that’s why home-cooking demand has going up.</a:t>
            </a:r>
          </a:p>
          <a:p>
            <a:pPr marL="171450" indent="-171450">
              <a:buFont typeface="Wingdings" panose="05000000000000000000" pitchFamily="2" charset="2"/>
              <a:buChar char="l"/>
              <a:defRPr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The ratio of Crushing and Edible is 60%/120-130K MT - 40%/70-80K MT</a:t>
            </a:r>
          </a:p>
          <a:p>
            <a:pPr marL="171450" indent="-171450">
              <a:buFont typeface="Wingdings" panose="05000000000000000000" pitchFamily="2" charset="2"/>
              <a:buChar char="l"/>
              <a:defRPr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Japanese market prefer stable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supply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  <a:defRPr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Manufacturers are managing the stock by themselves.  (Trading company does not have own position)</a:t>
            </a:r>
          </a:p>
          <a:p>
            <a:pPr marL="171450" indent="-171450">
              <a:buFont typeface="Wingdings" panose="05000000000000000000" pitchFamily="2" charset="2"/>
              <a:buChar char="l"/>
              <a:defRPr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Each edible sesame manufacturers have own preferable origin.</a:t>
            </a:r>
          </a:p>
        </p:txBody>
      </p:sp>
      <p:pic>
        <p:nvPicPr>
          <p:cNvPr id="12" name="図 11" descr="ダイアグラム, アイコン&#10;&#10;自動的に生成された説明">
            <a:extLst>
              <a:ext uri="{FF2B5EF4-FFF2-40B4-BE49-F238E27FC236}">
                <a16:creationId xmlns:a16="http://schemas.microsoft.com/office/drawing/2014/main" id="{77A35F37-4D02-44BA-96FB-43FF34B2D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26" y="5318412"/>
            <a:ext cx="1076758" cy="879188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A096268-BF16-4627-B32A-6F80067A42B9}"/>
              </a:ext>
            </a:extLst>
          </p:cNvPr>
          <p:cNvSpPr txBox="1"/>
          <p:nvPr/>
        </p:nvSpPr>
        <p:spPr>
          <a:xfrm>
            <a:off x="8610600" y="2289001"/>
            <a:ext cx="14926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(As of Aug/2021)</a:t>
            </a:r>
            <a:endParaRPr lang="ja-JP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0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54FD75-1B36-4CEA-9C55-CE98A99D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3</a:t>
            </a:fld>
            <a:endParaRPr lang="en-IN"/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AC3975DD-1AB3-4270-B7F7-FA0E50897D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564931"/>
              </p:ext>
            </p:extLst>
          </p:nvPr>
        </p:nvGraphicFramePr>
        <p:xfrm>
          <a:off x="-219287" y="1213804"/>
          <a:ext cx="8923798" cy="486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CFA4AFED-94D4-4922-BCF2-0263AAED2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6296378" cy="41380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ja-JP" sz="28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Exporter Countries to Japan</a:t>
            </a:r>
            <a:r>
              <a:rPr lang="ja-JP" altLang="en-US" sz="28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(2020) </a:t>
            </a:r>
            <a:endParaRPr lang="ja-JP" altLang="en-US" sz="28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F6C347-2F1D-43F7-844D-B4735279AA2B}"/>
              </a:ext>
            </a:extLst>
          </p:cNvPr>
          <p:cNvSpPr txBox="1"/>
          <p:nvPr/>
        </p:nvSpPr>
        <p:spPr>
          <a:xfrm>
            <a:off x="6690749" y="2023148"/>
            <a:ext cx="522693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  <a:defRPr/>
            </a:pP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The ratio of Crushing and Edible is 60-65%/120-130K MT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&amp; 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35-40%/70-80K MT</a:t>
            </a:r>
          </a:p>
          <a:p>
            <a:pPr>
              <a:defRPr/>
            </a:pP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  <a:defRPr/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Supply Top,4 is Nigeria, Burkina Faso, Tanzania, Mozambique which is used for crushing purpose mainly.</a:t>
            </a:r>
          </a:p>
          <a:p>
            <a:pPr>
              <a:defRPr/>
            </a:pP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  <a:defRPr/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From Paraguay, Ethiopia Myanmar and Guatemala are used for edible mainly.</a:t>
            </a:r>
          </a:p>
        </p:txBody>
      </p:sp>
      <p:pic>
        <p:nvPicPr>
          <p:cNvPr id="1026" name="Picture 2" descr="アスクル】竹本油脂 マルホン 太香胡麻油 450g 通販 - ASKUL（公式）">
            <a:extLst>
              <a:ext uri="{FF2B5EF4-FFF2-40B4-BE49-F238E27FC236}">
                <a16:creationId xmlns:a16="http://schemas.microsoft.com/office/drawing/2014/main" id="{8AE5F0A3-3A44-4FE4-862C-6B94589C3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514" y="4697435"/>
            <a:ext cx="1439646" cy="139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 | 九鬼 ヤマシチ純正胡麻油 340g | 九鬼 | 食品・飲料・お酒 通販">
            <a:extLst>
              <a:ext uri="{FF2B5EF4-FFF2-40B4-BE49-F238E27FC236}">
                <a16:creationId xmlns:a16="http://schemas.microsoft.com/office/drawing/2014/main" id="{FCC2D29F-06FD-4010-935B-381271364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844" y="4671137"/>
            <a:ext cx="437158" cy="142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azon | かどや 純正 ごま油 200g | かどや | ごま油 通販">
            <a:extLst>
              <a:ext uri="{FF2B5EF4-FFF2-40B4-BE49-F238E27FC236}">
                <a16:creationId xmlns:a16="http://schemas.microsoft.com/office/drawing/2014/main" id="{83F5E746-37F8-4687-B677-61A41B286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172" y="4715873"/>
            <a:ext cx="469506" cy="139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 descr="ダイアグラム, アイコン&#10;&#10;自動的に生成された説明">
            <a:extLst>
              <a:ext uri="{FF2B5EF4-FFF2-40B4-BE49-F238E27FC236}">
                <a16:creationId xmlns:a16="http://schemas.microsoft.com/office/drawing/2014/main" id="{AF759BC4-BF4A-4B62-A65A-CC9032120B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26" y="5318412"/>
            <a:ext cx="1076758" cy="87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4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B7DD33-2B4D-4E0D-B363-75D6CC1D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4</a:t>
            </a:fld>
            <a:endParaRPr lang="en-I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8D1692-22B7-4E6F-971D-2FBB9D5F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6296378" cy="41380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ja-JP" sz="28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How to use in Japan</a:t>
            </a:r>
            <a:endParaRPr lang="ja-JP" altLang="en-US" sz="28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EFDF9C-C085-4199-A27F-D908413411F5}"/>
              </a:ext>
            </a:extLst>
          </p:cNvPr>
          <p:cNvSpPr txBox="1"/>
          <p:nvPr/>
        </p:nvSpPr>
        <p:spPr>
          <a:xfrm>
            <a:off x="592325" y="926553"/>
            <a:ext cx="9262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Sesame seed is typical food for Japanese. 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Sesame is eaten by sesame oil, roasted sesame, ground sesame and paste(Tahini).</a:t>
            </a: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AB8124C8-33E6-4606-B6DF-6072833311B1}"/>
              </a:ext>
            </a:extLst>
          </p:cNvPr>
          <p:cNvSpPr/>
          <p:nvPr/>
        </p:nvSpPr>
        <p:spPr>
          <a:xfrm>
            <a:off x="8329325" y="1666677"/>
            <a:ext cx="1530727" cy="82434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Retail and food manufacture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D183AC68-6280-4747-9D87-66BD2C873484}"/>
              </a:ext>
            </a:extLst>
          </p:cNvPr>
          <p:cNvSpPr/>
          <p:nvPr/>
        </p:nvSpPr>
        <p:spPr>
          <a:xfrm>
            <a:off x="8324381" y="2604658"/>
            <a:ext cx="1530727" cy="82434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For Feed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61CA307E-4249-4DB8-84F4-A1F552128ECD}"/>
              </a:ext>
            </a:extLst>
          </p:cNvPr>
          <p:cNvSpPr/>
          <p:nvPr/>
        </p:nvSpPr>
        <p:spPr>
          <a:xfrm>
            <a:off x="8324382" y="3510648"/>
            <a:ext cx="1530727" cy="267018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Retail and food manufacture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4CFF32B-3F08-4207-85E8-2B830A656D6F}"/>
              </a:ext>
            </a:extLst>
          </p:cNvPr>
          <p:cNvCxnSpPr>
            <a:cxnSpLocks/>
          </p:cNvCxnSpPr>
          <p:nvPr/>
        </p:nvCxnSpPr>
        <p:spPr>
          <a:xfrm flipV="1">
            <a:off x="1368484" y="3657805"/>
            <a:ext cx="447782" cy="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4FB918A-67CD-4DE7-92B2-7B74102C9144}"/>
              </a:ext>
            </a:extLst>
          </p:cNvPr>
          <p:cNvSpPr/>
          <p:nvPr/>
        </p:nvSpPr>
        <p:spPr>
          <a:xfrm>
            <a:off x="140988" y="3245635"/>
            <a:ext cx="1530727" cy="82434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Sesame Seed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004EED19-2B29-4E60-894F-9C927A1FB31E}"/>
              </a:ext>
            </a:extLst>
          </p:cNvPr>
          <p:cNvCxnSpPr>
            <a:cxnSpLocks/>
          </p:cNvCxnSpPr>
          <p:nvPr/>
        </p:nvCxnSpPr>
        <p:spPr>
          <a:xfrm flipV="1">
            <a:off x="1840707" y="2665446"/>
            <a:ext cx="0" cy="203803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074252CD-97F1-4C09-B089-DD0795A32823}"/>
              </a:ext>
            </a:extLst>
          </p:cNvPr>
          <p:cNvCxnSpPr>
            <a:cxnSpLocks/>
          </p:cNvCxnSpPr>
          <p:nvPr/>
        </p:nvCxnSpPr>
        <p:spPr>
          <a:xfrm flipV="1">
            <a:off x="1816266" y="2682598"/>
            <a:ext cx="447782" cy="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4F3DF9C6-6D32-4930-844A-6CC4F10C200D}"/>
              </a:ext>
            </a:extLst>
          </p:cNvPr>
          <p:cNvCxnSpPr>
            <a:cxnSpLocks/>
          </p:cNvCxnSpPr>
          <p:nvPr/>
        </p:nvCxnSpPr>
        <p:spPr>
          <a:xfrm flipV="1">
            <a:off x="1816266" y="4694718"/>
            <a:ext cx="447782" cy="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697D2E6-69A4-4E4A-9C8A-07B5C4534823}"/>
              </a:ext>
            </a:extLst>
          </p:cNvPr>
          <p:cNvCxnSpPr>
            <a:cxnSpLocks/>
          </p:cNvCxnSpPr>
          <p:nvPr/>
        </p:nvCxnSpPr>
        <p:spPr>
          <a:xfrm flipV="1">
            <a:off x="5976662" y="2078848"/>
            <a:ext cx="0" cy="101649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8E01111B-F8D9-4FFD-AB75-7AC4C68A2CBD}"/>
              </a:ext>
            </a:extLst>
          </p:cNvPr>
          <p:cNvCxnSpPr>
            <a:cxnSpLocks/>
          </p:cNvCxnSpPr>
          <p:nvPr/>
        </p:nvCxnSpPr>
        <p:spPr>
          <a:xfrm flipV="1">
            <a:off x="5486357" y="4798134"/>
            <a:ext cx="447782" cy="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0833E2BF-2855-415D-A86E-4EE16BC4D275}"/>
              </a:ext>
            </a:extLst>
          </p:cNvPr>
          <p:cNvCxnSpPr>
            <a:cxnSpLocks/>
          </p:cNvCxnSpPr>
          <p:nvPr/>
        </p:nvCxnSpPr>
        <p:spPr>
          <a:xfrm flipV="1">
            <a:off x="5528880" y="2665445"/>
            <a:ext cx="447782" cy="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C18DD3CC-4B2A-4D11-8600-C250B487E0F6}"/>
              </a:ext>
            </a:extLst>
          </p:cNvPr>
          <p:cNvCxnSpPr>
            <a:cxnSpLocks/>
          </p:cNvCxnSpPr>
          <p:nvPr/>
        </p:nvCxnSpPr>
        <p:spPr>
          <a:xfrm flipV="1">
            <a:off x="5991448" y="3074508"/>
            <a:ext cx="447782" cy="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D9349D3D-6FF6-4655-8FF7-60A4D208DDCB}"/>
              </a:ext>
            </a:extLst>
          </p:cNvPr>
          <p:cNvCxnSpPr>
            <a:cxnSpLocks/>
          </p:cNvCxnSpPr>
          <p:nvPr/>
        </p:nvCxnSpPr>
        <p:spPr>
          <a:xfrm flipV="1">
            <a:off x="5085081" y="4374776"/>
            <a:ext cx="447782" cy="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C920032-FA91-4DA1-A3BB-87DC20BEC992}"/>
              </a:ext>
            </a:extLst>
          </p:cNvPr>
          <p:cNvCxnSpPr>
            <a:cxnSpLocks/>
          </p:cNvCxnSpPr>
          <p:nvPr/>
        </p:nvCxnSpPr>
        <p:spPr>
          <a:xfrm flipV="1">
            <a:off x="5957621" y="2102929"/>
            <a:ext cx="447782" cy="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093439CD-24EB-4EEE-93F6-99CDF623AEA3}"/>
              </a:ext>
            </a:extLst>
          </p:cNvPr>
          <p:cNvCxnSpPr>
            <a:cxnSpLocks/>
          </p:cNvCxnSpPr>
          <p:nvPr/>
        </p:nvCxnSpPr>
        <p:spPr>
          <a:xfrm flipV="1">
            <a:off x="7862383" y="2077894"/>
            <a:ext cx="447782" cy="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131997BA-1E01-47A6-BBF0-1F8EC2CCF274}"/>
              </a:ext>
            </a:extLst>
          </p:cNvPr>
          <p:cNvCxnSpPr>
            <a:cxnSpLocks/>
          </p:cNvCxnSpPr>
          <p:nvPr/>
        </p:nvCxnSpPr>
        <p:spPr>
          <a:xfrm flipV="1">
            <a:off x="7855284" y="3926741"/>
            <a:ext cx="447782" cy="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E1D41ABF-2427-4D43-B2DC-B13658A51910}"/>
              </a:ext>
            </a:extLst>
          </p:cNvPr>
          <p:cNvCxnSpPr>
            <a:cxnSpLocks/>
          </p:cNvCxnSpPr>
          <p:nvPr/>
        </p:nvCxnSpPr>
        <p:spPr>
          <a:xfrm flipV="1">
            <a:off x="7864632" y="2965301"/>
            <a:ext cx="447782" cy="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1B8F8591-4B49-4C1E-A87C-1DDD3291AEB0}"/>
              </a:ext>
            </a:extLst>
          </p:cNvPr>
          <p:cNvCxnSpPr>
            <a:cxnSpLocks/>
          </p:cNvCxnSpPr>
          <p:nvPr/>
        </p:nvCxnSpPr>
        <p:spPr>
          <a:xfrm flipV="1">
            <a:off x="5991448" y="3919592"/>
            <a:ext cx="447782" cy="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59BD667E-93A2-47B4-A1D4-525B75372E0C}"/>
              </a:ext>
            </a:extLst>
          </p:cNvPr>
          <p:cNvCxnSpPr>
            <a:cxnSpLocks/>
          </p:cNvCxnSpPr>
          <p:nvPr/>
        </p:nvCxnSpPr>
        <p:spPr>
          <a:xfrm flipV="1">
            <a:off x="7843223" y="5701553"/>
            <a:ext cx="447782" cy="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3E4A30AC-26C0-4613-BBDE-C0438F1A2D4B}"/>
              </a:ext>
            </a:extLst>
          </p:cNvPr>
          <p:cNvCxnSpPr>
            <a:cxnSpLocks/>
          </p:cNvCxnSpPr>
          <p:nvPr/>
        </p:nvCxnSpPr>
        <p:spPr>
          <a:xfrm flipV="1">
            <a:off x="7862383" y="4845740"/>
            <a:ext cx="447782" cy="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443722A8-61C7-4FCB-9F6C-89A401E75053}"/>
              </a:ext>
            </a:extLst>
          </p:cNvPr>
          <p:cNvCxnSpPr>
            <a:cxnSpLocks/>
          </p:cNvCxnSpPr>
          <p:nvPr/>
        </p:nvCxnSpPr>
        <p:spPr>
          <a:xfrm flipV="1">
            <a:off x="5969991" y="4798134"/>
            <a:ext cx="447782" cy="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8A65F20E-70F8-45F3-A8FC-82149403F96F}"/>
              </a:ext>
            </a:extLst>
          </p:cNvPr>
          <p:cNvCxnSpPr>
            <a:cxnSpLocks/>
          </p:cNvCxnSpPr>
          <p:nvPr/>
        </p:nvCxnSpPr>
        <p:spPr>
          <a:xfrm flipV="1">
            <a:off x="5990325" y="5768660"/>
            <a:ext cx="447782" cy="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F24F3F63-6FFF-4E36-815C-A25786760BAB}"/>
              </a:ext>
            </a:extLst>
          </p:cNvPr>
          <p:cNvCxnSpPr>
            <a:cxnSpLocks/>
          </p:cNvCxnSpPr>
          <p:nvPr/>
        </p:nvCxnSpPr>
        <p:spPr>
          <a:xfrm flipV="1">
            <a:off x="5976662" y="3892700"/>
            <a:ext cx="5741" cy="187596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92C853E-F68D-46D1-9E75-53AED708CCC9}"/>
              </a:ext>
            </a:extLst>
          </p:cNvPr>
          <p:cNvSpPr/>
          <p:nvPr/>
        </p:nvSpPr>
        <p:spPr>
          <a:xfrm>
            <a:off x="1960817" y="4373005"/>
            <a:ext cx="3680011" cy="8597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Edible grade</a:t>
            </a: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Spec: </a:t>
            </a:r>
            <a:r>
              <a:rPr kumimoji="1" lang="en-US" altLang="ja-JP" b="1" dirty="0">
                <a:solidFill>
                  <a:schemeClr val="accent5"/>
                </a:solidFill>
              </a:rPr>
              <a:t>Purity 99.5% More</a:t>
            </a:r>
            <a:r>
              <a:rPr kumimoji="1" lang="en-US" altLang="ja-JP" dirty="0">
                <a:solidFill>
                  <a:schemeClr val="tx1"/>
                </a:solidFill>
              </a:rPr>
              <a:t>, Oil 52% Min, FFA2%Max,Moisture 7% max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FBF18A7-33FA-491A-936F-5BC4818072E5}"/>
              </a:ext>
            </a:extLst>
          </p:cNvPr>
          <p:cNvSpPr/>
          <p:nvPr/>
        </p:nvSpPr>
        <p:spPr>
          <a:xfrm>
            <a:off x="6312496" y="1666677"/>
            <a:ext cx="1530727" cy="82434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Sesame Oil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2144D6D0-8927-42D7-88AA-E4C4572D9185}"/>
              </a:ext>
            </a:extLst>
          </p:cNvPr>
          <p:cNvSpPr/>
          <p:nvPr/>
        </p:nvSpPr>
        <p:spPr>
          <a:xfrm>
            <a:off x="6312496" y="2596334"/>
            <a:ext cx="1530727" cy="82434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Sesame Meal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FAF55909-4847-4B5F-8EFA-F9D17A1E2FB8}"/>
              </a:ext>
            </a:extLst>
          </p:cNvPr>
          <p:cNvSpPr/>
          <p:nvPr/>
        </p:nvSpPr>
        <p:spPr>
          <a:xfrm>
            <a:off x="6313390" y="3480528"/>
            <a:ext cx="1530727" cy="82434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Roasted Sesame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6EC8FFB1-201D-443A-B12B-20BDBCCDBF13}"/>
              </a:ext>
            </a:extLst>
          </p:cNvPr>
          <p:cNvSpPr/>
          <p:nvPr/>
        </p:nvSpPr>
        <p:spPr>
          <a:xfrm>
            <a:off x="6313390" y="4418509"/>
            <a:ext cx="1530727" cy="82434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Ground Sesame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4D25276C-8930-4D98-8B76-5ACF3F9F3A71}"/>
              </a:ext>
            </a:extLst>
          </p:cNvPr>
          <p:cNvSpPr/>
          <p:nvPr/>
        </p:nvSpPr>
        <p:spPr>
          <a:xfrm>
            <a:off x="6313389" y="5356490"/>
            <a:ext cx="1530727" cy="82434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Paste(Tahini)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80A4577-7046-4EE0-9DA1-0A510EC34900}"/>
              </a:ext>
            </a:extLst>
          </p:cNvPr>
          <p:cNvSpPr/>
          <p:nvPr/>
        </p:nvSpPr>
        <p:spPr>
          <a:xfrm>
            <a:off x="1960818" y="2235551"/>
            <a:ext cx="3680011" cy="8597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Crushing grade</a:t>
            </a: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Spec: </a:t>
            </a:r>
            <a:r>
              <a:rPr kumimoji="1" lang="en-US" altLang="ja-JP" b="1" dirty="0">
                <a:solidFill>
                  <a:schemeClr val="accent5"/>
                </a:solidFill>
              </a:rPr>
              <a:t>Purity 98%Max, Oil 52% Min, </a:t>
            </a:r>
            <a:r>
              <a:rPr kumimoji="1" lang="en-US" altLang="ja-JP" dirty="0">
                <a:solidFill>
                  <a:schemeClr val="tx1"/>
                </a:solidFill>
              </a:rPr>
              <a:t>FFA2%Max,Moisture 7% max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D4EAD64-9208-4C0D-AA75-0D2779EFA5A1}"/>
              </a:ext>
            </a:extLst>
          </p:cNvPr>
          <p:cNvSpPr txBox="1"/>
          <p:nvPr/>
        </p:nvSpPr>
        <p:spPr>
          <a:xfrm>
            <a:off x="2027614" y="3160261"/>
            <a:ext cx="3680012" cy="6001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Under Covid-19, </a:t>
            </a:r>
            <a:r>
              <a:rPr lang="en-US" altLang="ja-JP" sz="11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HoReCa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 demand is decline, but home-cooking demand is increased.</a:t>
            </a:r>
          </a:p>
          <a:p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* Sesame oil manufactures sales situation is good.</a:t>
            </a:r>
          </a:p>
        </p:txBody>
      </p:sp>
      <p:pic>
        <p:nvPicPr>
          <p:cNvPr id="4098" name="Picture 2" descr="胡麻ドレッシング 125ml">
            <a:extLst>
              <a:ext uri="{FF2B5EF4-FFF2-40B4-BE49-F238E27FC236}">
                <a16:creationId xmlns:a16="http://schemas.microsoft.com/office/drawing/2014/main" id="{F76A0FAD-F32B-4914-A5A0-4BE7CEEA6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" b="12549"/>
          <a:stretch/>
        </p:blipFill>
        <p:spPr bwMode="auto">
          <a:xfrm>
            <a:off x="10005545" y="3777263"/>
            <a:ext cx="1338683" cy="108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手作りごま塩のレシピ/作り方：白ごはん.com">
            <a:extLst>
              <a:ext uri="{FF2B5EF4-FFF2-40B4-BE49-F238E27FC236}">
                <a16:creationId xmlns:a16="http://schemas.microsoft.com/office/drawing/2014/main" id="{6F16705A-FC6E-4760-8847-D8AAEA9E6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5" t="9629" r="9902" b="4965"/>
          <a:stretch/>
        </p:blipFill>
        <p:spPr bwMode="auto">
          <a:xfrm>
            <a:off x="9996622" y="2759894"/>
            <a:ext cx="1347606" cy="97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担々麺】クリーミー系からさっぱり系まで、いま食べるべき注目店の4杯はこれだ!（1/2） - うまいめし">
            <a:extLst>
              <a:ext uri="{FF2B5EF4-FFF2-40B4-BE49-F238E27FC236}">
                <a16:creationId xmlns:a16="http://schemas.microsoft.com/office/drawing/2014/main" id="{7BB789E1-7F52-4BF3-BB61-62FE13D86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544" y="1710146"/>
            <a:ext cx="1504615" cy="100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図 54" descr="ダイアグラム, アイコン&#10;&#10;自動的に生成された説明">
            <a:extLst>
              <a:ext uri="{FF2B5EF4-FFF2-40B4-BE49-F238E27FC236}">
                <a16:creationId xmlns:a16="http://schemas.microsoft.com/office/drawing/2014/main" id="{71788C2D-B09D-4D01-B861-DB9D34F4B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26" y="5318412"/>
            <a:ext cx="1076758" cy="879188"/>
          </a:xfrm>
          <a:prstGeom prst="rect">
            <a:avLst/>
          </a:prstGeom>
        </p:spPr>
      </p:pic>
      <p:pic>
        <p:nvPicPr>
          <p:cNvPr id="4102" name="Picture 6" descr="☆ほうれん草のごま和え☆ レシピ・作り方 by ☆栄養士のれしぴ☆ 【クックパッド】 簡単おいしいみんなのレシピが360万品">
            <a:extLst>
              <a:ext uri="{FF2B5EF4-FFF2-40B4-BE49-F238E27FC236}">
                <a16:creationId xmlns:a16="http://schemas.microsoft.com/office/drawing/2014/main" id="{34B73697-132B-49F3-8999-2E174DB48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1255"/>
          <a:stretch/>
        </p:blipFill>
        <p:spPr bwMode="auto">
          <a:xfrm>
            <a:off x="9982200" y="5000370"/>
            <a:ext cx="1176978" cy="118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89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26C0B2-845C-4E90-8A7E-57117497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5</a:t>
            </a:fld>
            <a:endParaRPr lang="en-I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59D6B4-3DEC-4B2F-A69A-E8B304F8C1BF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6296378" cy="413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25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Import statistics 2021, 2020</a:t>
            </a:r>
            <a:endParaRPr lang="ja-JP" altLang="en-US" sz="25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C8F4165-9CBC-4FE2-A245-84F57455E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933700"/>
              </p:ext>
            </p:extLst>
          </p:nvPr>
        </p:nvGraphicFramePr>
        <p:xfrm>
          <a:off x="370536" y="935490"/>
          <a:ext cx="8522448" cy="3389148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191308">
                  <a:extLst>
                    <a:ext uri="{9D8B030D-6E8A-4147-A177-3AD203B41FA5}">
                      <a16:colId xmlns:a16="http://schemas.microsoft.com/office/drawing/2014/main" val="2848047335"/>
                    </a:ext>
                  </a:extLst>
                </a:gridCol>
                <a:gridCol w="733114">
                  <a:extLst>
                    <a:ext uri="{9D8B030D-6E8A-4147-A177-3AD203B41FA5}">
                      <a16:colId xmlns:a16="http://schemas.microsoft.com/office/drawing/2014/main" val="3543221779"/>
                    </a:ext>
                  </a:extLst>
                </a:gridCol>
                <a:gridCol w="733114">
                  <a:extLst>
                    <a:ext uri="{9D8B030D-6E8A-4147-A177-3AD203B41FA5}">
                      <a16:colId xmlns:a16="http://schemas.microsoft.com/office/drawing/2014/main" val="2349778384"/>
                    </a:ext>
                  </a:extLst>
                </a:gridCol>
                <a:gridCol w="733114">
                  <a:extLst>
                    <a:ext uri="{9D8B030D-6E8A-4147-A177-3AD203B41FA5}">
                      <a16:colId xmlns:a16="http://schemas.microsoft.com/office/drawing/2014/main" val="744865583"/>
                    </a:ext>
                  </a:extLst>
                </a:gridCol>
                <a:gridCol w="733114">
                  <a:extLst>
                    <a:ext uri="{9D8B030D-6E8A-4147-A177-3AD203B41FA5}">
                      <a16:colId xmlns:a16="http://schemas.microsoft.com/office/drawing/2014/main" val="1008899459"/>
                    </a:ext>
                  </a:extLst>
                </a:gridCol>
                <a:gridCol w="733114">
                  <a:extLst>
                    <a:ext uri="{9D8B030D-6E8A-4147-A177-3AD203B41FA5}">
                      <a16:colId xmlns:a16="http://schemas.microsoft.com/office/drawing/2014/main" val="329073535"/>
                    </a:ext>
                  </a:extLst>
                </a:gridCol>
                <a:gridCol w="733114">
                  <a:extLst>
                    <a:ext uri="{9D8B030D-6E8A-4147-A177-3AD203B41FA5}">
                      <a16:colId xmlns:a16="http://schemas.microsoft.com/office/drawing/2014/main" val="1105066628"/>
                    </a:ext>
                  </a:extLst>
                </a:gridCol>
                <a:gridCol w="733114">
                  <a:extLst>
                    <a:ext uri="{9D8B030D-6E8A-4147-A177-3AD203B41FA5}">
                      <a16:colId xmlns:a16="http://schemas.microsoft.com/office/drawing/2014/main" val="4182163264"/>
                    </a:ext>
                  </a:extLst>
                </a:gridCol>
                <a:gridCol w="733114">
                  <a:extLst>
                    <a:ext uri="{9D8B030D-6E8A-4147-A177-3AD203B41FA5}">
                      <a16:colId xmlns:a16="http://schemas.microsoft.com/office/drawing/2014/main" val="105156972"/>
                    </a:ext>
                  </a:extLst>
                </a:gridCol>
                <a:gridCol w="733114">
                  <a:extLst>
                    <a:ext uri="{9D8B030D-6E8A-4147-A177-3AD203B41FA5}">
                      <a16:colId xmlns:a16="http://schemas.microsoft.com/office/drawing/2014/main" val="2514018395"/>
                    </a:ext>
                  </a:extLst>
                </a:gridCol>
                <a:gridCol w="733114">
                  <a:extLst>
                    <a:ext uri="{9D8B030D-6E8A-4147-A177-3AD203B41FA5}">
                      <a16:colId xmlns:a16="http://schemas.microsoft.com/office/drawing/2014/main" val="2503495018"/>
                    </a:ext>
                  </a:extLst>
                </a:gridCol>
              </a:tblGrid>
              <a:tr h="18828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As of Aug,2021</a:t>
                      </a:r>
                      <a:endParaRPr lang="ja-JP" alt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TOTAL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%</a:t>
                      </a: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(JAN)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(FEB)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(MAR)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(APR)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(MAY)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(JUN)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(JUL)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(AUG)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57321"/>
                  </a:ext>
                </a:extLst>
              </a:tr>
              <a:tr h="1882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89,952</a:t>
                      </a:r>
                      <a:endParaRPr lang="en-US" altLang="ja-JP" sz="105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05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8,793</a:t>
                      </a:r>
                      <a:endParaRPr lang="en-US" altLang="ja-JP" sz="105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8,216</a:t>
                      </a:r>
                      <a:endParaRPr lang="en-US" altLang="ja-JP" sz="105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10,216</a:t>
                      </a:r>
                      <a:endParaRPr lang="en-US" altLang="ja-JP" sz="105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9,311</a:t>
                      </a:r>
                      <a:endParaRPr lang="en-US" altLang="ja-JP" sz="105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13,907</a:t>
                      </a:r>
                      <a:endParaRPr lang="en-US" altLang="ja-JP" sz="105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15,788</a:t>
                      </a:r>
                      <a:endParaRPr lang="en-US" altLang="ja-JP" sz="105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10,757</a:t>
                      </a:r>
                      <a:endParaRPr lang="en-US" altLang="ja-JP" sz="105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12,964</a:t>
                      </a:r>
                      <a:endParaRPr lang="en-US" altLang="ja-JP" sz="105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0409808"/>
                  </a:ext>
                </a:extLst>
              </a:tr>
              <a:tr h="1882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NIGERIA</a:t>
                      </a:r>
                      <a:endParaRPr lang="en-US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38,890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3,429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1,593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2,695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4,489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7,582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6,410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6,371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6,321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016886"/>
                  </a:ext>
                </a:extLst>
              </a:tr>
              <a:tr h="1882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MOZAMBIQUE</a:t>
                      </a:r>
                      <a:endParaRPr lang="en-US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7,570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2,264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3,061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677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299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303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95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312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559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37797069"/>
                  </a:ext>
                </a:extLst>
              </a:tr>
              <a:tr h="1882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GUATEMALA</a:t>
                      </a:r>
                      <a:endParaRPr lang="en-US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7,544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66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455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1,054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1,066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1,811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2,398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413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281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71580142"/>
                  </a:ext>
                </a:extLst>
              </a:tr>
              <a:tr h="1882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PARAGUAY</a:t>
                      </a:r>
                      <a:endParaRPr lang="en-US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6,751</a:t>
                      </a:r>
                      <a:endParaRPr lang="en-US" altLang="ja-JP" sz="1000" b="1" i="0" u="none" strike="noStrike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1,237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1,018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1,525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1,139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622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411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799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3042531"/>
                  </a:ext>
                </a:extLst>
              </a:tr>
              <a:tr h="1882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BURKINA FASO</a:t>
                      </a:r>
                      <a:endParaRPr lang="en-US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4,722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500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274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187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1,934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517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1,310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19040585"/>
                  </a:ext>
                </a:extLst>
              </a:tr>
              <a:tr h="1882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MALI</a:t>
                      </a:r>
                      <a:endParaRPr lang="en-US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2,865</a:t>
                      </a:r>
                      <a:endParaRPr lang="en-US" altLang="ja-JP" sz="1000" b="1" i="0" u="none" strike="noStrike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1,578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794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493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6778423"/>
                  </a:ext>
                </a:extLst>
              </a:tr>
              <a:tr h="1882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SUDAN</a:t>
                      </a:r>
                      <a:endParaRPr lang="en-US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2,597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105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755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1,073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664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94493983"/>
                  </a:ext>
                </a:extLst>
              </a:tr>
              <a:tr h="1882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MYANMAR</a:t>
                      </a:r>
                      <a:endParaRPr lang="en-US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2,338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187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579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602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154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400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169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24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223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5811795"/>
                  </a:ext>
                </a:extLst>
              </a:tr>
              <a:tr h="1882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PAKISTAN</a:t>
                      </a:r>
                      <a:endParaRPr lang="en-US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2,334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107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53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800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297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127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54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90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806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7304382"/>
                  </a:ext>
                </a:extLst>
              </a:tr>
              <a:tr h="1882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SOMALIA</a:t>
                      </a:r>
                      <a:endParaRPr lang="en-US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1,974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1,081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303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411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179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6409793"/>
                  </a:ext>
                </a:extLst>
              </a:tr>
              <a:tr h="1882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MEXICO</a:t>
                      </a:r>
                      <a:endParaRPr lang="en-US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1,810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127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24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98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212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271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474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418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186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4862384"/>
                  </a:ext>
                </a:extLst>
              </a:tr>
              <a:tr h="1882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NICARAGUA</a:t>
                      </a:r>
                      <a:endParaRPr lang="en-US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1,713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206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114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568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465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205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155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42381049"/>
                  </a:ext>
                </a:extLst>
              </a:tr>
              <a:tr h="1882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ETHIOPIA</a:t>
                      </a:r>
                      <a:endParaRPr lang="en-US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1,688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188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150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410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454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114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372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3891458"/>
                  </a:ext>
                </a:extLst>
              </a:tr>
              <a:tr h="1882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EGYPT</a:t>
                      </a:r>
                      <a:endParaRPr lang="en-US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1,010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193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287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95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61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94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78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47658406"/>
                  </a:ext>
                </a:extLst>
              </a:tr>
              <a:tr h="1882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TANZANIA</a:t>
                      </a:r>
                      <a:endParaRPr lang="en-US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964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303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359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302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87540429"/>
                  </a:ext>
                </a:extLst>
              </a:tr>
              <a:tr h="1882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OTHER</a:t>
                      </a:r>
                      <a:endParaRPr lang="en-US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5,182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486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382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914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518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306</a:t>
                      </a:r>
                      <a:endParaRPr lang="en-US" altLang="ja-JP" sz="10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854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659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1,063</a:t>
                      </a:r>
                      <a:endParaRPr lang="en-US" altLang="ja-JP" sz="10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07769749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BA0046C5-B445-4BFF-BAB0-F313BDEA6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46451"/>
              </p:ext>
            </p:extLst>
          </p:nvPr>
        </p:nvGraphicFramePr>
        <p:xfrm>
          <a:off x="370536" y="4481194"/>
          <a:ext cx="10718811" cy="2345728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114755">
                  <a:extLst>
                    <a:ext uri="{9D8B030D-6E8A-4147-A177-3AD203B41FA5}">
                      <a16:colId xmlns:a16="http://schemas.microsoft.com/office/drawing/2014/main" val="2262228902"/>
                    </a:ext>
                  </a:extLst>
                </a:gridCol>
                <a:gridCol w="686004">
                  <a:extLst>
                    <a:ext uri="{9D8B030D-6E8A-4147-A177-3AD203B41FA5}">
                      <a16:colId xmlns:a16="http://schemas.microsoft.com/office/drawing/2014/main" val="1892424733"/>
                    </a:ext>
                  </a:extLst>
                </a:gridCol>
                <a:gridCol w="686004">
                  <a:extLst>
                    <a:ext uri="{9D8B030D-6E8A-4147-A177-3AD203B41FA5}">
                      <a16:colId xmlns:a16="http://schemas.microsoft.com/office/drawing/2014/main" val="571802773"/>
                    </a:ext>
                  </a:extLst>
                </a:gridCol>
                <a:gridCol w="686004">
                  <a:extLst>
                    <a:ext uri="{9D8B030D-6E8A-4147-A177-3AD203B41FA5}">
                      <a16:colId xmlns:a16="http://schemas.microsoft.com/office/drawing/2014/main" val="95540676"/>
                    </a:ext>
                  </a:extLst>
                </a:gridCol>
                <a:gridCol w="686004">
                  <a:extLst>
                    <a:ext uri="{9D8B030D-6E8A-4147-A177-3AD203B41FA5}">
                      <a16:colId xmlns:a16="http://schemas.microsoft.com/office/drawing/2014/main" val="583528623"/>
                    </a:ext>
                  </a:extLst>
                </a:gridCol>
                <a:gridCol w="686004">
                  <a:extLst>
                    <a:ext uri="{9D8B030D-6E8A-4147-A177-3AD203B41FA5}">
                      <a16:colId xmlns:a16="http://schemas.microsoft.com/office/drawing/2014/main" val="4184549049"/>
                    </a:ext>
                  </a:extLst>
                </a:gridCol>
                <a:gridCol w="686004">
                  <a:extLst>
                    <a:ext uri="{9D8B030D-6E8A-4147-A177-3AD203B41FA5}">
                      <a16:colId xmlns:a16="http://schemas.microsoft.com/office/drawing/2014/main" val="17035157"/>
                    </a:ext>
                  </a:extLst>
                </a:gridCol>
                <a:gridCol w="686004">
                  <a:extLst>
                    <a:ext uri="{9D8B030D-6E8A-4147-A177-3AD203B41FA5}">
                      <a16:colId xmlns:a16="http://schemas.microsoft.com/office/drawing/2014/main" val="2489418717"/>
                    </a:ext>
                  </a:extLst>
                </a:gridCol>
                <a:gridCol w="686004">
                  <a:extLst>
                    <a:ext uri="{9D8B030D-6E8A-4147-A177-3AD203B41FA5}">
                      <a16:colId xmlns:a16="http://schemas.microsoft.com/office/drawing/2014/main" val="2721358368"/>
                    </a:ext>
                  </a:extLst>
                </a:gridCol>
                <a:gridCol w="686004">
                  <a:extLst>
                    <a:ext uri="{9D8B030D-6E8A-4147-A177-3AD203B41FA5}">
                      <a16:colId xmlns:a16="http://schemas.microsoft.com/office/drawing/2014/main" val="2167918626"/>
                    </a:ext>
                  </a:extLst>
                </a:gridCol>
                <a:gridCol w="686004">
                  <a:extLst>
                    <a:ext uri="{9D8B030D-6E8A-4147-A177-3AD203B41FA5}">
                      <a16:colId xmlns:a16="http://schemas.microsoft.com/office/drawing/2014/main" val="969029007"/>
                    </a:ext>
                  </a:extLst>
                </a:gridCol>
                <a:gridCol w="686004">
                  <a:extLst>
                    <a:ext uri="{9D8B030D-6E8A-4147-A177-3AD203B41FA5}">
                      <a16:colId xmlns:a16="http://schemas.microsoft.com/office/drawing/2014/main" val="2419013345"/>
                    </a:ext>
                  </a:extLst>
                </a:gridCol>
                <a:gridCol w="686004">
                  <a:extLst>
                    <a:ext uri="{9D8B030D-6E8A-4147-A177-3AD203B41FA5}">
                      <a16:colId xmlns:a16="http://schemas.microsoft.com/office/drawing/2014/main" val="2590941701"/>
                    </a:ext>
                  </a:extLst>
                </a:gridCol>
                <a:gridCol w="686004">
                  <a:extLst>
                    <a:ext uri="{9D8B030D-6E8A-4147-A177-3AD203B41FA5}">
                      <a16:colId xmlns:a16="http://schemas.microsoft.com/office/drawing/2014/main" val="2412250812"/>
                    </a:ext>
                  </a:extLst>
                </a:gridCol>
                <a:gridCol w="686004">
                  <a:extLst>
                    <a:ext uri="{9D8B030D-6E8A-4147-A177-3AD203B41FA5}">
                      <a16:colId xmlns:a16="http://schemas.microsoft.com/office/drawing/2014/main" val="97977190"/>
                    </a:ext>
                  </a:extLst>
                </a:gridCol>
              </a:tblGrid>
              <a:tr h="1740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2020</a:t>
                      </a:r>
                      <a:endParaRPr lang="ja-JP" alt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TOTAL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%</a:t>
                      </a: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(JAN)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(FEB)</a:t>
                      </a:r>
                      <a:endParaRPr lang="en-US" sz="1050" b="1" i="0" u="none" strike="noStrike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(MAR)</a:t>
                      </a:r>
                      <a:endParaRPr lang="en-US" sz="1050" b="1" i="0" u="none" strike="noStrike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(APR)</a:t>
                      </a:r>
                      <a:endParaRPr lang="en-US" sz="1050" b="1" i="0" u="none" strike="noStrike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(MAY)</a:t>
                      </a:r>
                      <a:endParaRPr lang="en-US" sz="1050" b="1" i="0" u="none" strike="noStrike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(JUN)</a:t>
                      </a:r>
                      <a:endParaRPr lang="en-US" sz="1050" b="1" i="0" u="none" strike="noStrike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(JUL)</a:t>
                      </a:r>
                      <a:endParaRPr lang="en-US" sz="1050" b="1" i="0" u="none" strike="noStrike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(AUG)</a:t>
                      </a:r>
                      <a:endParaRPr lang="en-US" sz="1050" b="1" i="0" u="none" strike="noStrike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(SEP)</a:t>
                      </a:r>
                      <a:endParaRPr lang="en-US" sz="1050" b="1" i="0" u="none" strike="noStrike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(OCT)</a:t>
                      </a:r>
                      <a:endParaRPr lang="en-US" sz="1050" b="1" i="0" u="none" strike="noStrike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(NOV)</a:t>
                      </a:r>
                      <a:endParaRPr lang="en-US" sz="1050" b="1" i="0" u="none" strike="noStrike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(DEC)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91097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204,864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11,330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14,807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18,080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16,178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21,400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23,239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14,895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15,677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19,581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20,036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13,875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15,766</a:t>
                      </a:r>
                      <a:endParaRPr lang="en-US" altLang="ja-JP" sz="10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653846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NIGERIA</a:t>
                      </a:r>
                      <a:endParaRPr lang="en-US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76,208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3,436</a:t>
                      </a:r>
                      <a:endParaRPr lang="en-US" altLang="ja-JP" sz="105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4,738</a:t>
                      </a:r>
                      <a:endParaRPr lang="en-US" altLang="ja-JP" sz="105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6,277</a:t>
                      </a:r>
                      <a:endParaRPr lang="en-US" altLang="ja-JP" sz="105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8,097</a:t>
                      </a:r>
                      <a:endParaRPr lang="en-US" altLang="ja-JP" sz="105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9,647</a:t>
                      </a:r>
                      <a:endParaRPr lang="en-US" altLang="ja-JP" sz="105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10,000</a:t>
                      </a:r>
                      <a:endParaRPr lang="en-US" altLang="ja-JP" sz="105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6,613</a:t>
                      </a:r>
                      <a:endParaRPr lang="en-US" altLang="ja-JP" sz="105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6,225</a:t>
                      </a:r>
                      <a:endParaRPr lang="en-US" altLang="ja-JP" sz="105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6,712</a:t>
                      </a:r>
                      <a:endParaRPr lang="en-US" altLang="ja-JP" sz="105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6,224</a:t>
                      </a:r>
                      <a:endParaRPr lang="en-US" altLang="ja-JP" sz="105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3,763</a:t>
                      </a:r>
                      <a:endParaRPr lang="en-US" altLang="ja-JP" sz="105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4,476</a:t>
                      </a:r>
                      <a:endParaRPr lang="en-US" altLang="ja-JP" sz="105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6943994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BURKINA FASO</a:t>
                      </a:r>
                      <a:endParaRPr lang="en-US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25,925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2,677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1,137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4,321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6,280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3,838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5,137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1,656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584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295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6012112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TANZANIA</a:t>
                      </a:r>
                      <a:endParaRPr lang="en-US" sz="105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18,296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1,178</a:t>
                      </a:r>
                      <a:endParaRPr lang="en-US" altLang="ja-JP" sz="105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1,253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303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2,368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6,065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3,024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4,105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241583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MOZAMBIQUE</a:t>
                      </a:r>
                      <a:endParaRPr lang="en-US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15,585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3,132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4,571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2,587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451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739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35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209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918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742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2,101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3087056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PARAGUAY</a:t>
                      </a:r>
                      <a:endParaRPr lang="en-US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15,019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232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819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378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331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51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103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333</a:t>
                      </a:r>
                      <a:endParaRPr lang="en-US" altLang="ja-JP" sz="105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1,598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3,802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3,093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2,167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2,112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4515831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ETHIOPIA</a:t>
                      </a:r>
                      <a:endParaRPr lang="en-US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11,419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717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417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1,058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1,566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2,255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1,286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1,006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415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1,868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348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483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9548677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MYANMAR</a:t>
                      </a:r>
                      <a:endParaRPr lang="en-US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6,206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1,083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1,451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1,457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576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698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388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205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148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105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95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7275427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GUATEMALA</a:t>
                      </a:r>
                      <a:endParaRPr lang="en-US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6,116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279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922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763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424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1,810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378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764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104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252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129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244390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SOMALIA</a:t>
                      </a:r>
                      <a:endParaRPr lang="en-US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3,850</a:t>
                      </a:r>
                      <a:endParaRPr lang="en-US" altLang="ja-JP" sz="1000" b="1" i="0" u="none" strike="noStrike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305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503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522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693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946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334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547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3774737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TOGO</a:t>
                      </a:r>
                      <a:endParaRPr lang="en-US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3,088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303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267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302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608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875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733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045300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MALI</a:t>
                      </a:r>
                      <a:endParaRPr lang="en-US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2,957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113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1,194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967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683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8997879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OTHER</a:t>
                      </a:r>
                      <a:endParaRPr lang="en-US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20,195</a:t>
                      </a:r>
                      <a:endParaRPr lang="en-US" altLang="ja-JP" sz="10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98</a:t>
                      </a:r>
                      <a:endParaRPr lang="en-US" altLang="ja-JP" sz="105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267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207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245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585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615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103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274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141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192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122</a:t>
                      </a:r>
                      <a:endParaRPr lang="en-US" altLang="ja-JP" sz="105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u="none" strike="noStrike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35</a:t>
                      </a:r>
                      <a:endParaRPr lang="en-US" altLang="ja-JP" sz="105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6574297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154250-3FB1-4C24-B3F7-D7091B8570B2}"/>
              </a:ext>
            </a:extLst>
          </p:cNvPr>
          <p:cNvSpPr txBox="1"/>
          <p:nvPr/>
        </p:nvSpPr>
        <p:spPr>
          <a:xfrm>
            <a:off x="9093291" y="2191922"/>
            <a:ext cx="286264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  <a:defRPr/>
            </a:pP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As of Aug,2021,Total import qty is </a:t>
            </a:r>
            <a:r>
              <a:rPr lang="en-US" altLang="ja-JP" sz="1200" b="1" dirty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89,952MT.</a:t>
            </a:r>
          </a:p>
          <a:p>
            <a:pPr>
              <a:defRPr/>
            </a:pP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  <a:defRPr/>
            </a:pP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As of Aug,2020, total import qty is </a:t>
            </a:r>
            <a:r>
              <a:rPr lang="en-US" altLang="ja-JP" sz="1200" b="1" dirty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135,606MT.</a:t>
            </a:r>
          </a:p>
          <a:p>
            <a:pPr marL="171450" indent="-171450">
              <a:buFont typeface="Wingdings" panose="05000000000000000000" pitchFamily="2" charset="2"/>
              <a:buChar char="l"/>
              <a:defRPr/>
            </a:pP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400" b="1" dirty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⇒　</a:t>
            </a:r>
            <a:r>
              <a:rPr lang="en-US" altLang="ja-JP" sz="1400" b="1" dirty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34% short against 2020.</a:t>
            </a:r>
          </a:p>
        </p:txBody>
      </p:sp>
      <p:pic>
        <p:nvPicPr>
          <p:cNvPr id="12" name="図 11" descr="ダイアグラム, アイコン&#10;&#10;自動的に生成された説明">
            <a:extLst>
              <a:ext uri="{FF2B5EF4-FFF2-40B4-BE49-F238E27FC236}">
                <a16:creationId xmlns:a16="http://schemas.microsoft.com/office/drawing/2014/main" id="{BB36C21F-CAD1-4F1A-9A05-8B2ED96BF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26" y="5318412"/>
            <a:ext cx="1076758" cy="87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77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7F73A64-6EF3-4DBC-8671-B27E72EEC4A2}"/>
              </a:ext>
            </a:extLst>
          </p:cNvPr>
          <p:cNvSpPr txBox="1"/>
          <p:nvPr/>
        </p:nvSpPr>
        <p:spPr>
          <a:xfrm>
            <a:off x="551329" y="4972891"/>
            <a:ext cx="114972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Shipment Delay</a:t>
            </a:r>
          </a:p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Same with other market.</a:t>
            </a:r>
          </a:p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Most of cargo has delayed compared with 2020. that’s why 2021 import qty is less than 2020.</a:t>
            </a:r>
          </a:p>
          <a:p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b="1" u="sng" dirty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Solution</a:t>
            </a:r>
          </a:p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Understood it is uncontrollable. So please share with shipping information timely.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25B6FC-EE73-428F-AC9C-443C01B2B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6</a:t>
            </a:fld>
            <a:endParaRPr lang="en-I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91F967-891C-47ED-AE7E-33A24C8BE66A}"/>
              </a:ext>
            </a:extLst>
          </p:cNvPr>
          <p:cNvSpPr txBox="1">
            <a:spLocks/>
          </p:cNvSpPr>
          <p:nvPr/>
        </p:nvSpPr>
        <p:spPr>
          <a:xfrm>
            <a:off x="838201" y="365126"/>
            <a:ext cx="6296378" cy="413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25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Trade Challenges </a:t>
            </a:r>
            <a:endParaRPr lang="ja-JP" altLang="en-US" sz="25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00F7317-596F-466E-9CF1-EE1812D8601E}"/>
              </a:ext>
            </a:extLst>
          </p:cNvPr>
          <p:cNvSpPr/>
          <p:nvPr/>
        </p:nvSpPr>
        <p:spPr>
          <a:xfrm>
            <a:off x="163604" y="1033509"/>
            <a:ext cx="367552" cy="123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endParaRPr kumimoji="1" lang="ja-JP" altLang="en-US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6465A7-3BE9-4758-9B1D-4BF125ABA2CE}"/>
              </a:ext>
            </a:extLst>
          </p:cNvPr>
          <p:cNvSpPr txBox="1"/>
          <p:nvPr/>
        </p:nvSpPr>
        <p:spPr>
          <a:xfrm>
            <a:off x="531156" y="1033509"/>
            <a:ext cx="926278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Pesticide regulation (Positive list) </a:t>
            </a:r>
          </a:p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Sesame seed regulation is very strict therefore Trading company and Sesame oil/edible manufactures have analyze after arrival the cargo in order to make a proof safety.</a:t>
            </a: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b="1" u="sng" dirty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Solution</a:t>
            </a:r>
            <a:endParaRPr lang="en-US" altLang="ja-JP" sz="1200" b="1" u="sng" dirty="0">
              <a:solidFill>
                <a:schemeClr val="accent5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Education to farmers and local traders about correct usage of pesticides.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32ABAF3-189C-4E9B-B85D-FBC25D6B5C32}"/>
              </a:ext>
            </a:extLst>
          </p:cNvPr>
          <p:cNvSpPr txBox="1"/>
          <p:nvPr/>
        </p:nvSpPr>
        <p:spPr>
          <a:xfrm>
            <a:off x="531156" y="2344062"/>
            <a:ext cx="1149724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Quality Issue </a:t>
            </a:r>
          </a:p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POD analysis result is over spec frequently. Especially Purity is over than 98% and Oil is less than 52%.</a:t>
            </a:r>
          </a:p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Japanese trading company bear the cost of spec difference between fact and spec. (Standard spec is Purity 98%, Oil 52%, FFA 2%, Moisture 7%)</a:t>
            </a:r>
          </a:p>
          <a:p>
            <a:endParaRPr lang="en-US" altLang="ja-JP" sz="1200" dirty="0">
              <a:solidFill>
                <a:schemeClr val="accent5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b="1" u="sng" dirty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Solution</a:t>
            </a:r>
          </a:p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Under covid-19 situation, Africa side factory control is become tough but please more pay attention to quality control.</a:t>
            </a:r>
            <a:endParaRPr lang="en-US" altLang="ja-JP" sz="14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46F9AB4-6F63-4CDE-9758-DF502F27EC98}"/>
              </a:ext>
            </a:extLst>
          </p:cNvPr>
          <p:cNvSpPr txBox="1"/>
          <p:nvPr/>
        </p:nvSpPr>
        <p:spPr>
          <a:xfrm>
            <a:off x="551329" y="3654615"/>
            <a:ext cx="114972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PP bag Issue</a:t>
            </a:r>
          </a:p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Under Japanese Food Sanitation Act, designed and colored PP bag may be not allowed. It is a risk of contamination for heavy metal from ink. </a:t>
            </a:r>
          </a:p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Plain White PP bag is preferable for Japanese market. </a:t>
            </a:r>
          </a:p>
          <a:p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b="1" u="sng" dirty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Solution</a:t>
            </a:r>
            <a:r>
              <a:rPr lang="en-US" altLang="ja-JP" sz="1400" b="1" dirty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The safest solution is not use designed and colored PP bag.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BCBDC73-E3D3-433F-885B-5603E5C62E3D}"/>
              </a:ext>
            </a:extLst>
          </p:cNvPr>
          <p:cNvSpPr/>
          <p:nvPr/>
        </p:nvSpPr>
        <p:spPr>
          <a:xfrm>
            <a:off x="163604" y="2374840"/>
            <a:ext cx="367552" cy="123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kumimoji="1" lang="ja-JP" altLang="en-US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39D6244-53D3-405E-9196-0F00DC91D6E0}"/>
              </a:ext>
            </a:extLst>
          </p:cNvPr>
          <p:cNvSpPr/>
          <p:nvPr/>
        </p:nvSpPr>
        <p:spPr>
          <a:xfrm>
            <a:off x="163603" y="3685393"/>
            <a:ext cx="367552" cy="123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kumimoji="1" lang="ja-JP" altLang="en-US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8C17474-6C0C-42D4-B94C-B5C7E919F4DF}"/>
              </a:ext>
            </a:extLst>
          </p:cNvPr>
          <p:cNvSpPr/>
          <p:nvPr/>
        </p:nvSpPr>
        <p:spPr>
          <a:xfrm>
            <a:off x="165848" y="4995946"/>
            <a:ext cx="367552" cy="123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endParaRPr kumimoji="1" lang="ja-JP" altLang="en-US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2" name="図 21" descr="ダイアグラム, アイコン&#10;&#10;自動的に生成された説明">
            <a:extLst>
              <a:ext uri="{FF2B5EF4-FFF2-40B4-BE49-F238E27FC236}">
                <a16:creationId xmlns:a16="http://schemas.microsoft.com/office/drawing/2014/main" id="{37C8B11D-6020-4BED-A580-4B37851B7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26" y="5318412"/>
            <a:ext cx="1076758" cy="87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55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0E6F2D-303C-4EBE-8513-901DC12A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7</a:t>
            </a:fld>
            <a:endParaRPr lang="en-IN"/>
          </a:p>
        </p:txBody>
      </p:sp>
      <p:pic>
        <p:nvPicPr>
          <p:cNvPr id="6" name="図 5" descr="テキスト&#10;&#10;低い精度で自動的に生成された説明">
            <a:extLst>
              <a:ext uri="{FF2B5EF4-FFF2-40B4-BE49-F238E27FC236}">
                <a16:creationId xmlns:a16="http://schemas.microsoft.com/office/drawing/2014/main" id="{BA75DAEB-E9F4-4BFF-80FA-572100610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48" y="2837263"/>
            <a:ext cx="7916472" cy="1183473"/>
          </a:xfrm>
          <a:prstGeom prst="rect">
            <a:avLst/>
          </a:prstGeom>
        </p:spPr>
      </p:pic>
      <p:pic>
        <p:nvPicPr>
          <p:cNvPr id="7" name="図 6" descr="ダイアグラム, アイコン&#10;&#10;自動的に生成された説明">
            <a:extLst>
              <a:ext uri="{FF2B5EF4-FFF2-40B4-BE49-F238E27FC236}">
                <a16:creationId xmlns:a16="http://schemas.microsoft.com/office/drawing/2014/main" id="{EBFE2E99-504B-45CA-B7E4-ABC853F5C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043" y="4952626"/>
            <a:ext cx="1449420" cy="118347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9EA44EF-203F-4CD9-BF5E-8C0CF3AF1B89}"/>
              </a:ext>
            </a:extLst>
          </p:cNvPr>
          <p:cNvSpPr txBox="1"/>
          <p:nvPr/>
        </p:nvSpPr>
        <p:spPr>
          <a:xfrm>
            <a:off x="1220361" y="1985164"/>
            <a:ext cx="9262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Thank you so much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1785727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1094</Words>
  <Application>Microsoft Office PowerPoint</Application>
  <PresentationFormat>ワイド画面</PresentationFormat>
  <Paragraphs>499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Meiryo UI</vt:lpstr>
      <vt:lpstr>メイリオ</vt:lpstr>
      <vt:lpstr>Arial</vt:lpstr>
      <vt:lpstr>Calibri</vt:lpstr>
      <vt:lpstr>Calibri Light</vt:lpstr>
      <vt:lpstr>Wingdings</vt:lpstr>
      <vt:lpstr>Office Theme</vt:lpstr>
      <vt:lpstr>PowerPoint プレゼンテーション</vt:lpstr>
      <vt:lpstr>Japanese Import Quantity </vt:lpstr>
      <vt:lpstr>Exporter Countries to Japan (2020) </vt:lpstr>
      <vt:lpstr>How to use in Japan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</dc:creator>
  <cp:lastModifiedBy>Fujimoto,TomohisaTKPMI</cp:lastModifiedBy>
  <cp:revision>35</cp:revision>
  <dcterms:created xsi:type="dcterms:W3CDTF">2019-07-16T11:15:07Z</dcterms:created>
  <dcterms:modified xsi:type="dcterms:W3CDTF">2021-10-26T10:05:55Z</dcterms:modified>
</cp:coreProperties>
</file>