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3" r:id="rId5"/>
    <p:sldId id="260" r:id="rId6"/>
    <p:sldId id="262" r:id="rId7"/>
    <p:sldId id="261" r:id="rId8"/>
    <p:sldId id="259" r:id="rId9"/>
    <p:sldId id="265" r:id="rId10"/>
    <p:sldId id="266" r:id="rId11"/>
    <p:sldId id="270" r:id="rId12"/>
    <p:sldId id="269" r:id="rId13"/>
    <p:sldId id="268" r:id="rId14"/>
    <p:sldId id="267"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lobalGrains.Local\DFS\Shared\David%20Buttery\IOPIA%202020%20-%20info%20files\DATA%20FOR%20IOPIA%20PRESENTATION.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lobalGrains.Local\DFS\Shared\David%20Buttery\IOPIA%202020%20-%20info%20files\DATA%20FOR%20IOPIA%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'EU Imports from 2009'!$P$174</c:f>
          <c:strCache>
            <c:ptCount val="1"/>
            <c:pt idx="0">
              <c:v>EU Imports - Sesame seed</c:v>
            </c:pt>
          </c:strCache>
        </c:strRef>
      </c:tx>
      <c:layout>
        <c:manualLayout>
          <c:xMode val="edge"/>
          <c:yMode val="edge"/>
          <c:x val="0.37780606794780025"/>
          <c:y val="1.8908007680160398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05914128169836"/>
          <c:y val="9.7059529561819319E-2"/>
          <c:w val="0.77582407456078017"/>
          <c:h val="0.70474445899403171"/>
        </c:manualLayout>
      </c:layout>
      <c:barChart>
        <c:barDir val="col"/>
        <c:grouping val="clustered"/>
        <c:varyColors val="0"/>
        <c:ser>
          <c:idx val="0"/>
          <c:order val="0"/>
          <c:tx>
            <c:v>MT</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 Imports from 2009'!$Q$7:$AA$7</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'EU Imports from 2009'!$Q$170:$AA$170</c:f>
              <c:numCache>
                <c:formatCode>_-* #,##0_-;\-* #,##0_-;_-* "-"??_-;_-@_-</c:formatCode>
                <c:ptCount val="11"/>
                <c:pt idx="0">
                  <c:v>106946</c:v>
                </c:pt>
                <c:pt idx="1">
                  <c:v>106433</c:v>
                </c:pt>
                <c:pt idx="2">
                  <c:v>103844</c:v>
                </c:pt>
                <c:pt idx="3">
                  <c:v>106175</c:v>
                </c:pt>
                <c:pt idx="4">
                  <c:v>125025</c:v>
                </c:pt>
                <c:pt idx="5">
                  <c:v>123515</c:v>
                </c:pt>
                <c:pt idx="6">
                  <c:v>135083</c:v>
                </c:pt>
                <c:pt idx="7">
                  <c:v>125132</c:v>
                </c:pt>
                <c:pt idx="8">
                  <c:v>124414</c:v>
                </c:pt>
                <c:pt idx="9">
                  <c:v>128104</c:v>
                </c:pt>
                <c:pt idx="10">
                  <c:v>132835</c:v>
                </c:pt>
              </c:numCache>
            </c:numRef>
          </c:val>
          <c:extLst>
            <c:ext xmlns:c16="http://schemas.microsoft.com/office/drawing/2014/chart" uri="{C3380CC4-5D6E-409C-BE32-E72D297353CC}">
              <c16:uniqueId val="{00000000-3274-4DBA-A790-FA4C8F0666E8}"/>
            </c:ext>
          </c:extLst>
        </c:ser>
        <c:dLbls>
          <c:showLegendKey val="0"/>
          <c:showVal val="0"/>
          <c:showCatName val="0"/>
          <c:showSerName val="0"/>
          <c:showPercent val="0"/>
          <c:showBubbleSize val="0"/>
        </c:dLbls>
        <c:gapWidth val="219"/>
        <c:overlap val="-27"/>
        <c:axId val="1003075439"/>
        <c:axId val="1003076423"/>
      </c:barChart>
      <c:lineChart>
        <c:grouping val="standard"/>
        <c:varyColors val="0"/>
        <c:ser>
          <c:idx val="1"/>
          <c:order val="1"/>
          <c:tx>
            <c:v>€uros</c:v>
          </c:tx>
          <c:spPr>
            <a:ln w="28575" cap="rnd">
              <a:solidFill>
                <a:schemeClr val="accent2"/>
              </a:solidFill>
              <a:round/>
            </a:ln>
            <a:effectLst/>
          </c:spPr>
          <c:marker>
            <c:symbol val="none"/>
          </c:marker>
          <c:cat>
            <c:strRef>
              <c:f>'EU Imports from 2009'!$Q$7:$AA$7</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'EU Imports from 2009'!$Q$171:$AA$171</c:f>
              <c:numCache>
                <c:formatCode>_-[$€-2]\ * #,##0_-;\-[$€-2]\ * #,##0_-;_-[$€-2]\ * "-"??_-;_-@_-</c:formatCode>
                <c:ptCount val="11"/>
                <c:pt idx="0">
                  <c:v>128904182</c:v>
                </c:pt>
                <c:pt idx="1">
                  <c:v>132330653</c:v>
                </c:pt>
                <c:pt idx="2">
                  <c:v>126019486</c:v>
                </c:pt>
                <c:pt idx="3">
                  <c:v>139274812</c:v>
                </c:pt>
                <c:pt idx="4">
                  <c:v>203297405</c:v>
                </c:pt>
                <c:pt idx="5">
                  <c:v>238518842</c:v>
                </c:pt>
                <c:pt idx="6">
                  <c:v>228488883</c:v>
                </c:pt>
                <c:pt idx="7">
                  <c:v>159936171</c:v>
                </c:pt>
                <c:pt idx="8">
                  <c:v>161272197</c:v>
                </c:pt>
                <c:pt idx="9">
                  <c:v>186103036</c:v>
                </c:pt>
                <c:pt idx="10">
                  <c:v>240690784</c:v>
                </c:pt>
              </c:numCache>
            </c:numRef>
          </c:val>
          <c:smooth val="0"/>
          <c:extLst>
            <c:ext xmlns:c16="http://schemas.microsoft.com/office/drawing/2014/chart" uri="{C3380CC4-5D6E-409C-BE32-E72D297353CC}">
              <c16:uniqueId val="{00000001-3274-4DBA-A790-FA4C8F0666E8}"/>
            </c:ext>
          </c:extLst>
        </c:ser>
        <c:dLbls>
          <c:showLegendKey val="0"/>
          <c:showVal val="0"/>
          <c:showCatName val="0"/>
          <c:showSerName val="0"/>
          <c:showPercent val="0"/>
          <c:showBubbleSize val="0"/>
        </c:dLbls>
        <c:marker val="1"/>
        <c:smooth val="0"/>
        <c:axId val="1003093807"/>
        <c:axId val="1003093479"/>
      </c:lineChart>
      <c:catAx>
        <c:axId val="1003075439"/>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076423"/>
        <c:crosses val="autoZero"/>
        <c:auto val="1"/>
        <c:lblAlgn val="ctr"/>
        <c:lblOffset val="100"/>
        <c:noMultiLvlLbl val="0"/>
      </c:catAx>
      <c:valAx>
        <c:axId val="10030764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03075439"/>
        <c:crosses val="autoZero"/>
        <c:crossBetween val="between"/>
      </c:valAx>
      <c:valAx>
        <c:axId val="1003093479"/>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Value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2]\ * #,##0_-;\-[$€-2]\ * #,##0_-;_-[$€-2]\ *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03093807"/>
        <c:crosses val="max"/>
        <c:crossBetween val="between"/>
      </c:valAx>
      <c:catAx>
        <c:axId val="1003093807"/>
        <c:scaling>
          <c:orientation val="minMax"/>
        </c:scaling>
        <c:delete val="1"/>
        <c:axPos val="b"/>
        <c:numFmt formatCode="General" sourceLinked="1"/>
        <c:majorTickMark val="out"/>
        <c:minorTickMark val="none"/>
        <c:tickLblPos val="nextTo"/>
        <c:crossAx val="1003093479"/>
        <c:crosses val="autoZero"/>
        <c:auto val="1"/>
        <c:lblAlgn val="ctr"/>
        <c:lblOffset val="100"/>
        <c:noMultiLvlLbl val="0"/>
      </c:catAx>
      <c:spPr>
        <a:solidFill>
          <a:schemeClr val="accent4">
            <a:lumMod val="40000"/>
            <a:lumOff val="6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The Big</a:t>
            </a:r>
            <a:r>
              <a:rPr lang="en-GB" baseline="0" dirty="0"/>
              <a:t> 5 Suppliers to the EU 28  (MT)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539886197865571E-2"/>
          <c:y val="9.8650165878410009E-2"/>
          <c:w val="0.89170605096356448"/>
          <c:h val="0.75284965097574119"/>
        </c:manualLayout>
      </c:layout>
      <c:barChart>
        <c:barDir val="col"/>
        <c:grouping val="clustered"/>
        <c:varyColors val="0"/>
        <c:ser>
          <c:idx val="0"/>
          <c:order val="0"/>
          <c:tx>
            <c:strRef>
              <c:f>'by origin'!$C$9</c:f>
              <c:strCache>
                <c:ptCount val="1"/>
                <c:pt idx="0">
                  <c:v>India</c:v>
                </c:pt>
              </c:strCache>
            </c:strRef>
          </c:tx>
          <c:spPr>
            <a:solidFill>
              <a:schemeClr val="accent1"/>
            </a:solidFill>
            <a:ln>
              <a:noFill/>
            </a:ln>
            <a:effectLst/>
          </c:spPr>
          <c:invertIfNegative val="0"/>
          <c:cat>
            <c:strRef>
              <c:f>'by origin'!$J$8:$N$8</c:f>
              <c:strCache>
                <c:ptCount val="5"/>
                <c:pt idx="0">
                  <c:v>2015</c:v>
                </c:pt>
                <c:pt idx="1">
                  <c:v>2016</c:v>
                </c:pt>
                <c:pt idx="2">
                  <c:v>2017</c:v>
                </c:pt>
                <c:pt idx="3">
                  <c:v>2018</c:v>
                </c:pt>
                <c:pt idx="4">
                  <c:v>2019</c:v>
                </c:pt>
              </c:strCache>
            </c:strRef>
          </c:cat>
          <c:val>
            <c:numRef>
              <c:f>'by origin'!$J$9:$N$9</c:f>
              <c:numCache>
                <c:formatCode>_-* #,##0_-;\-* #,##0_-;_-* "-"??_-;_-@_-</c:formatCode>
                <c:ptCount val="5"/>
                <c:pt idx="0">
                  <c:v>62838</c:v>
                </c:pt>
                <c:pt idx="1">
                  <c:v>65687</c:v>
                </c:pt>
                <c:pt idx="2">
                  <c:v>65710</c:v>
                </c:pt>
                <c:pt idx="3">
                  <c:v>64523</c:v>
                </c:pt>
                <c:pt idx="4">
                  <c:v>63703</c:v>
                </c:pt>
              </c:numCache>
            </c:numRef>
          </c:val>
          <c:extLst>
            <c:ext xmlns:c16="http://schemas.microsoft.com/office/drawing/2014/chart" uri="{C3380CC4-5D6E-409C-BE32-E72D297353CC}">
              <c16:uniqueId val="{00000000-DFC5-494B-B3CA-E6CBE139ECED}"/>
            </c:ext>
          </c:extLst>
        </c:ser>
        <c:ser>
          <c:idx val="1"/>
          <c:order val="1"/>
          <c:tx>
            <c:strRef>
              <c:f>'by origin'!$C$10</c:f>
              <c:strCache>
                <c:ptCount val="1"/>
                <c:pt idx="0">
                  <c:v>Nigeria</c:v>
                </c:pt>
              </c:strCache>
            </c:strRef>
          </c:tx>
          <c:spPr>
            <a:solidFill>
              <a:schemeClr val="accent2"/>
            </a:solidFill>
            <a:ln>
              <a:noFill/>
            </a:ln>
            <a:effectLst/>
          </c:spPr>
          <c:invertIfNegative val="0"/>
          <c:cat>
            <c:strRef>
              <c:f>'by origin'!$J$8:$N$8</c:f>
              <c:strCache>
                <c:ptCount val="5"/>
                <c:pt idx="0">
                  <c:v>2015</c:v>
                </c:pt>
                <c:pt idx="1">
                  <c:v>2016</c:v>
                </c:pt>
                <c:pt idx="2">
                  <c:v>2017</c:v>
                </c:pt>
                <c:pt idx="3">
                  <c:v>2018</c:v>
                </c:pt>
                <c:pt idx="4">
                  <c:v>2019</c:v>
                </c:pt>
              </c:strCache>
            </c:strRef>
          </c:cat>
          <c:val>
            <c:numRef>
              <c:f>'by origin'!$J$10:$N$10</c:f>
              <c:numCache>
                <c:formatCode>_-* #,##0_-;\-* #,##0_-;_-* "-"??_-;_-@_-</c:formatCode>
                <c:ptCount val="5"/>
                <c:pt idx="0">
                  <c:v>23449</c:v>
                </c:pt>
                <c:pt idx="1">
                  <c:v>19924</c:v>
                </c:pt>
                <c:pt idx="2">
                  <c:v>15604</c:v>
                </c:pt>
                <c:pt idx="3">
                  <c:v>18444</c:v>
                </c:pt>
                <c:pt idx="4">
                  <c:v>18858</c:v>
                </c:pt>
              </c:numCache>
            </c:numRef>
          </c:val>
          <c:extLst>
            <c:ext xmlns:c16="http://schemas.microsoft.com/office/drawing/2014/chart" uri="{C3380CC4-5D6E-409C-BE32-E72D297353CC}">
              <c16:uniqueId val="{00000001-DFC5-494B-B3CA-E6CBE139ECED}"/>
            </c:ext>
          </c:extLst>
        </c:ser>
        <c:ser>
          <c:idx val="2"/>
          <c:order val="2"/>
          <c:tx>
            <c:strRef>
              <c:f>'by origin'!$C$11</c:f>
              <c:strCache>
                <c:ptCount val="1"/>
                <c:pt idx="0">
                  <c:v>Sudan</c:v>
                </c:pt>
              </c:strCache>
            </c:strRef>
          </c:tx>
          <c:spPr>
            <a:solidFill>
              <a:schemeClr val="accent3"/>
            </a:solidFill>
            <a:ln>
              <a:noFill/>
            </a:ln>
            <a:effectLst/>
          </c:spPr>
          <c:invertIfNegative val="0"/>
          <c:cat>
            <c:strRef>
              <c:f>'by origin'!$J$8:$N$8</c:f>
              <c:strCache>
                <c:ptCount val="5"/>
                <c:pt idx="0">
                  <c:v>2015</c:v>
                </c:pt>
                <c:pt idx="1">
                  <c:v>2016</c:v>
                </c:pt>
                <c:pt idx="2">
                  <c:v>2017</c:v>
                </c:pt>
                <c:pt idx="3">
                  <c:v>2018</c:v>
                </c:pt>
                <c:pt idx="4">
                  <c:v>2019</c:v>
                </c:pt>
              </c:strCache>
            </c:strRef>
          </c:cat>
          <c:val>
            <c:numRef>
              <c:f>'by origin'!$J$11:$N$11</c:f>
              <c:numCache>
                <c:formatCode>_-* #,##0_-;\-* #,##0_-;_-* "-"??_-;_-@_-</c:formatCode>
                <c:ptCount val="5"/>
                <c:pt idx="0">
                  <c:v>13891</c:v>
                </c:pt>
                <c:pt idx="1">
                  <c:v>12387</c:v>
                </c:pt>
                <c:pt idx="2">
                  <c:v>16120</c:v>
                </c:pt>
                <c:pt idx="3">
                  <c:v>13822</c:v>
                </c:pt>
                <c:pt idx="4">
                  <c:v>14231</c:v>
                </c:pt>
              </c:numCache>
            </c:numRef>
          </c:val>
          <c:extLst>
            <c:ext xmlns:c16="http://schemas.microsoft.com/office/drawing/2014/chart" uri="{C3380CC4-5D6E-409C-BE32-E72D297353CC}">
              <c16:uniqueId val="{00000002-DFC5-494B-B3CA-E6CBE139ECED}"/>
            </c:ext>
          </c:extLst>
        </c:ser>
        <c:ser>
          <c:idx val="3"/>
          <c:order val="3"/>
          <c:tx>
            <c:strRef>
              <c:f>'by origin'!$C$12</c:f>
              <c:strCache>
                <c:ptCount val="1"/>
                <c:pt idx="0">
                  <c:v>Uganda</c:v>
                </c:pt>
              </c:strCache>
            </c:strRef>
          </c:tx>
          <c:spPr>
            <a:solidFill>
              <a:schemeClr val="accent4"/>
            </a:solidFill>
            <a:ln>
              <a:noFill/>
            </a:ln>
            <a:effectLst/>
          </c:spPr>
          <c:invertIfNegative val="0"/>
          <c:cat>
            <c:strRef>
              <c:f>'by origin'!$J$8:$N$8</c:f>
              <c:strCache>
                <c:ptCount val="5"/>
                <c:pt idx="0">
                  <c:v>2015</c:v>
                </c:pt>
                <c:pt idx="1">
                  <c:v>2016</c:v>
                </c:pt>
                <c:pt idx="2">
                  <c:v>2017</c:v>
                </c:pt>
                <c:pt idx="3">
                  <c:v>2018</c:v>
                </c:pt>
                <c:pt idx="4">
                  <c:v>2019</c:v>
                </c:pt>
              </c:strCache>
            </c:strRef>
          </c:cat>
          <c:val>
            <c:numRef>
              <c:f>'by origin'!$J$12:$N$12</c:f>
              <c:numCache>
                <c:formatCode>_-* #,##0_-;\-* #,##0_-;_-* "-"??_-;_-@_-</c:formatCode>
                <c:ptCount val="5"/>
                <c:pt idx="0">
                  <c:v>2887</c:v>
                </c:pt>
                <c:pt idx="1">
                  <c:v>1554</c:v>
                </c:pt>
                <c:pt idx="2">
                  <c:v>1601</c:v>
                </c:pt>
                <c:pt idx="3">
                  <c:v>2256</c:v>
                </c:pt>
                <c:pt idx="4">
                  <c:v>4800</c:v>
                </c:pt>
              </c:numCache>
            </c:numRef>
          </c:val>
          <c:extLst>
            <c:ext xmlns:c16="http://schemas.microsoft.com/office/drawing/2014/chart" uri="{C3380CC4-5D6E-409C-BE32-E72D297353CC}">
              <c16:uniqueId val="{00000003-DFC5-494B-B3CA-E6CBE139ECED}"/>
            </c:ext>
          </c:extLst>
        </c:ser>
        <c:ser>
          <c:idx val="4"/>
          <c:order val="4"/>
          <c:tx>
            <c:strRef>
              <c:f>'by origin'!$C$13</c:f>
              <c:strCache>
                <c:ptCount val="1"/>
                <c:pt idx="0">
                  <c:v>Ethiopia</c:v>
                </c:pt>
              </c:strCache>
            </c:strRef>
          </c:tx>
          <c:spPr>
            <a:solidFill>
              <a:schemeClr val="accent5"/>
            </a:solidFill>
            <a:ln>
              <a:noFill/>
            </a:ln>
            <a:effectLst/>
          </c:spPr>
          <c:invertIfNegative val="0"/>
          <c:cat>
            <c:strRef>
              <c:f>'by origin'!$J$8:$N$8</c:f>
              <c:strCache>
                <c:ptCount val="5"/>
                <c:pt idx="0">
                  <c:v>2015</c:v>
                </c:pt>
                <c:pt idx="1">
                  <c:v>2016</c:v>
                </c:pt>
                <c:pt idx="2">
                  <c:v>2017</c:v>
                </c:pt>
                <c:pt idx="3">
                  <c:v>2018</c:v>
                </c:pt>
                <c:pt idx="4">
                  <c:v>2019</c:v>
                </c:pt>
              </c:strCache>
            </c:strRef>
          </c:cat>
          <c:val>
            <c:numRef>
              <c:f>'by origin'!$J$13:$N$13</c:f>
              <c:numCache>
                <c:formatCode>_-* #,##0_-;\-* #,##0_-;_-* "-"??_-;_-@_-</c:formatCode>
                <c:ptCount val="5"/>
                <c:pt idx="0">
                  <c:v>3804</c:v>
                </c:pt>
                <c:pt idx="1">
                  <c:v>3920</c:v>
                </c:pt>
                <c:pt idx="2">
                  <c:v>4503</c:v>
                </c:pt>
                <c:pt idx="3">
                  <c:v>6830</c:v>
                </c:pt>
                <c:pt idx="4">
                  <c:v>4652</c:v>
                </c:pt>
              </c:numCache>
            </c:numRef>
          </c:val>
          <c:extLst>
            <c:ext xmlns:c16="http://schemas.microsoft.com/office/drawing/2014/chart" uri="{C3380CC4-5D6E-409C-BE32-E72D297353CC}">
              <c16:uniqueId val="{00000004-DFC5-494B-B3CA-E6CBE139ECED}"/>
            </c:ext>
          </c:extLst>
        </c:ser>
        <c:dLbls>
          <c:showLegendKey val="0"/>
          <c:showVal val="0"/>
          <c:showCatName val="0"/>
          <c:showSerName val="0"/>
          <c:showPercent val="0"/>
          <c:showBubbleSize val="0"/>
        </c:dLbls>
        <c:gapWidth val="219"/>
        <c:overlap val="-27"/>
        <c:axId val="1242847264"/>
        <c:axId val="1242853168"/>
      </c:barChart>
      <c:catAx>
        <c:axId val="124284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42853168"/>
        <c:crosses val="autoZero"/>
        <c:auto val="1"/>
        <c:lblAlgn val="ctr"/>
        <c:lblOffset val="100"/>
        <c:noMultiLvlLbl val="0"/>
      </c:catAx>
      <c:valAx>
        <c:axId val="124285316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284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5">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272FC-11E5-40E3-B6D1-461BBAA52085}" type="datetimeFigureOut">
              <a:rPr lang="en-IN" smtClean="0"/>
              <a:t>24-10-2021</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532C2-78A3-4CD7-B17E-9C33223DA41C}" type="slidenum">
              <a:rPr lang="en-IN" smtClean="0"/>
              <a:t>‹#›</a:t>
            </a:fld>
            <a:endParaRPr lang="en-IN" dirty="0"/>
          </a:p>
        </p:txBody>
      </p:sp>
    </p:spTree>
    <p:extLst>
      <p:ext uri="{BB962C8B-B14F-4D97-AF65-F5344CB8AC3E}">
        <p14:creationId xmlns:p14="http://schemas.microsoft.com/office/powerpoint/2010/main" val="157250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F8B8-D536-4BF1-81B8-A41E554819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E1E8EA8-1951-4E86-9B71-C1219DCD7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8B13EDE-3F72-4101-9859-F7D083798F30}"/>
              </a:ext>
            </a:extLst>
          </p:cNvPr>
          <p:cNvSpPr>
            <a:spLocks noGrp="1"/>
          </p:cNvSpPr>
          <p:nvPr>
            <p:ph type="dt" sz="half" idx="10"/>
          </p:nvPr>
        </p:nvSpPr>
        <p:spPr/>
        <p:txBody>
          <a:bodyPr/>
          <a:lstStyle/>
          <a:p>
            <a:fld id="{3168AEAC-B167-4EF9-8441-3126B809719A}" type="datetime1">
              <a:rPr lang="en-IN" smtClean="0"/>
              <a:t>24-10-2021</a:t>
            </a:fld>
            <a:endParaRPr lang="en-IN" dirty="0"/>
          </a:p>
        </p:txBody>
      </p:sp>
      <p:sp>
        <p:nvSpPr>
          <p:cNvPr id="5" name="Footer Placeholder 4">
            <a:extLst>
              <a:ext uri="{FF2B5EF4-FFF2-40B4-BE49-F238E27FC236}">
                <a16:creationId xmlns:a16="http://schemas.microsoft.com/office/drawing/2014/main" id="{4AD5135C-E7CB-4B9E-891D-250D13278C80}"/>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8C05160-2FE7-4B1D-9E86-D0A633757FBA}"/>
              </a:ext>
            </a:extLst>
          </p:cNvPr>
          <p:cNvSpPr>
            <a:spLocks noGrp="1"/>
          </p:cNvSpPr>
          <p:nvPr>
            <p:ph type="sldNum" sz="quarter" idx="12"/>
          </p:nvPr>
        </p:nvSpPr>
        <p:spPr/>
        <p:txBody>
          <a:bodyPr/>
          <a:lstStyle/>
          <a:p>
            <a:fld id="{72CFD60D-3F6E-4A51-94CA-0A34FD1398CB}" type="slidenum">
              <a:rPr lang="en-IN" smtClean="0"/>
              <a:t>‹#›</a:t>
            </a:fld>
            <a:endParaRPr lang="en-IN" dirty="0"/>
          </a:p>
        </p:txBody>
      </p:sp>
    </p:spTree>
    <p:extLst>
      <p:ext uri="{BB962C8B-B14F-4D97-AF65-F5344CB8AC3E}">
        <p14:creationId xmlns:p14="http://schemas.microsoft.com/office/powerpoint/2010/main" val="241829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3674-6A67-497D-B6D1-A6ACD997D0B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CF6C75D-BE66-4E80-84FA-F1D7642657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781C3C-B21C-42A7-AED7-0FD2F7C26968}"/>
              </a:ext>
            </a:extLst>
          </p:cNvPr>
          <p:cNvSpPr>
            <a:spLocks noGrp="1"/>
          </p:cNvSpPr>
          <p:nvPr>
            <p:ph type="dt" sz="half" idx="10"/>
          </p:nvPr>
        </p:nvSpPr>
        <p:spPr/>
        <p:txBody>
          <a:bodyPr/>
          <a:lstStyle/>
          <a:p>
            <a:fld id="{5A326705-4FD9-4DBF-8F7E-4A92E1F3D1B1}" type="datetime1">
              <a:rPr lang="en-IN" smtClean="0"/>
              <a:t>24-10-2021</a:t>
            </a:fld>
            <a:endParaRPr lang="en-IN" dirty="0"/>
          </a:p>
        </p:txBody>
      </p:sp>
      <p:sp>
        <p:nvSpPr>
          <p:cNvPr id="5" name="Footer Placeholder 4">
            <a:extLst>
              <a:ext uri="{FF2B5EF4-FFF2-40B4-BE49-F238E27FC236}">
                <a16:creationId xmlns:a16="http://schemas.microsoft.com/office/drawing/2014/main" id="{DC6A4643-012D-4283-B8F7-190A7DD4E450}"/>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82172665-57EA-438F-AFCA-1727758250E4}"/>
              </a:ext>
            </a:extLst>
          </p:cNvPr>
          <p:cNvSpPr>
            <a:spLocks noGrp="1"/>
          </p:cNvSpPr>
          <p:nvPr>
            <p:ph type="sldNum" sz="quarter" idx="12"/>
          </p:nvPr>
        </p:nvSpPr>
        <p:spPr/>
        <p:txBody>
          <a:bodyPr/>
          <a:lstStyle/>
          <a:p>
            <a:fld id="{72CFD60D-3F6E-4A51-94CA-0A34FD1398CB}" type="slidenum">
              <a:rPr lang="en-IN" smtClean="0"/>
              <a:t>‹#›</a:t>
            </a:fld>
            <a:endParaRPr lang="en-IN" dirty="0"/>
          </a:p>
        </p:txBody>
      </p:sp>
    </p:spTree>
    <p:extLst>
      <p:ext uri="{BB962C8B-B14F-4D97-AF65-F5344CB8AC3E}">
        <p14:creationId xmlns:p14="http://schemas.microsoft.com/office/powerpoint/2010/main" val="142210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D9F93A-66F4-4D16-B8F3-A85585E88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76F111E-4BD6-423D-BD98-83D0078CF6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108892-EE52-4D4A-AB05-A593B32B37F7}"/>
              </a:ext>
            </a:extLst>
          </p:cNvPr>
          <p:cNvSpPr>
            <a:spLocks noGrp="1"/>
          </p:cNvSpPr>
          <p:nvPr>
            <p:ph type="dt" sz="half" idx="10"/>
          </p:nvPr>
        </p:nvSpPr>
        <p:spPr/>
        <p:txBody>
          <a:bodyPr/>
          <a:lstStyle/>
          <a:p>
            <a:fld id="{B06B801B-EC8D-459E-94CF-27312C80F26A}" type="datetime1">
              <a:rPr lang="en-IN" smtClean="0"/>
              <a:t>24-10-2021</a:t>
            </a:fld>
            <a:endParaRPr lang="en-IN" dirty="0"/>
          </a:p>
        </p:txBody>
      </p:sp>
      <p:sp>
        <p:nvSpPr>
          <p:cNvPr id="5" name="Footer Placeholder 4">
            <a:extLst>
              <a:ext uri="{FF2B5EF4-FFF2-40B4-BE49-F238E27FC236}">
                <a16:creationId xmlns:a16="http://schemas.microsoft.com/office/drawing/2014/main" id="{DA746E31-940E-46C7-A882-708FAA48F72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F2F7DD68-989F-4538-B994-045DA2A57CD4}"/>
              </a:ext>
            </a:extLst>
          </p:cNvPr>
          <p:cNvSpPr>
            <a:spLocks noGrp="1"/>
          </p:cNvSpPr>
          <p:nvPr>
            <p:ph type="sldNum" sz="quarter" idx="12"/>
          </p:nvPr>
        </p:nvSpPr>
        <p:spPr/>
        <p:txBody>
          <a:bodyPr/>
          <a:lstStyle/>
          <a:p>
            <a:fld id="{72CFD60D-3F6E-4A51-94CA-0A34FD1398CB}" type="slidenum">
              <a:rPr lang="en-IN" smtClean="0"/>
              <a:t>‹#›</a:t>
            </a:fld>
            <a:endParaRPr lang="en-IN" dirty="0"/>
          </a:p>
        </p:txBody>
      </p:sp>
    </p:spTree>
    <p:extLst>
      <p:ext uri="{BB962C8B-B14F-4D97-AF65-F5344CB8AC3E}">
        <p14:creationId xmlns:p14="http://schemas.microsoft.com/office/powerpoint/2010/main" val="119678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2571-CC41-4015-8774-C9AAD923BC25}"/>
              </a:ext>
            </a:extLst>
          </p:cNvPr>
          <p:cNvSpPr>
            <a:spLocks noGrp="1"/>
          </p:cNvSpPr>
          <p:nvPr>
            <p:ph type="title"/>
          </p:nvPr>
        </p:nvSpPr>
        <p:spPr>
          <a:xfrm>
            <a:off x="838200" y="365125"/>
            <a:ext cx="8175171" cy="1325563"/>
          </a:xfrm>
        </p:spPr>
        <p:txBody>
          <a:bodyPr>
            <a:normAutofit/>
          </a:bodyPr>
          <a:lstStyle>
            <a:lvl1pPr>
              <a:defRPr sz="3800"/>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FA5BAD85-5DCD-468C-8A5F-53D54D2056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96F87C-F6DA-42CE-9159-6E4DD8C5BCFD}"/>
              </a:ext>
            </a:extLst>
          </p:cNvPr>
          <p:cNvSpPr>
            <a:spLocks noGrp="1"/>
          </p:cNvSpPr>
          <p:nvPr>
            <p:ph type="dt" sz="half" idx="10"/>
          </p:nvPr>
        </p:nvSpPr>
        <p:spPr/>
        <p:txBody>
          <a:bodyPr/>
          <a:lstStyle/>
          <a:p>
            <a:fld id="{D22E2A30-0A33-46F6-AA3E-A16AC10C87AC}" type="datetime1">
              <a:rPr lang="en-IN" smtClean="0"/>
              <a:t>24-10-2021</a:t>
            </a:fld>
            <a:endParaRPr lang="en-IN" dirty="0"/>
          </a:p>
        </p:txBody>
      </p:sp>
      <p:sp>
        <p:nvSpPr>
          <p:cNvPr id="5" name="Footer Placeholder 4">
            <a:extLst>
              <a:ext uri="{FF2B5EF4-FFF2-40B4-BE49-F238E27FC236}">
                <a16:creationId xmlns:a16="http://schemas.microsoft.com/office/drawing/2014/main" id="{3B9E2C15-468C-447F-BFEB-F4D27F63F89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6510597-6DE1-433D-AA3F-E15E19E4907D}"/>
              </a:ext>
            </a:extLst>
          </p:cNvPr>
          <p:cNvSpPr>
            <a:spLocks noGrp="1"/>
          </p:cNvSpPr>
          <p:nvPr>
            <p:ph type="sldNum" sz="quarter" idx="12"/>
          </p:nvPr>
        </p:nvSpPr>
        <p:spPr/>
        <p:txBody>
          <a:bodyPr/>
          <a:lstStyle/>
          <a:p>
            <a:fld id="{72CFD60D-3F6E-4A51-94CA-0A34FD1398CB}" type="slidenum">
              <a:rPr lang="en-IN" smtClean="0"/>
              <a:t>‹#›</a:t>
            </a:fld>
            <a:endParaRPr lang="en-IN" dirty="0"/>
          </a:p>
        </p:txBody>
      </p:sp>
      <p:pic>
        <p:nvPicPr>
          <p:cNvPr id="7" name="Picture 6">
            <a:extLst>
              <a:ext uri="{FF2B5EF4-FFF2-40B4-BE49-F238E27FC236}">
                <a16:creationId xmlns:a16="http://schemas.microsoft.com/office/drawing/2014/main" id="{B122B9AB-3CAD-495D-BEDB-89C4C7B77F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24142" y="257931"/>
            <a:ext cx="1905001" cy="1382498"/>
          </a:xfrm>
          <a:prstGeom prst="rect">
            <a:avLst/>
          </a:prstGeom>
        </p:spPr>
      </p:pic>
      <p:cxnSp>
        <p:nvCxnSpPr>
          <p:cNvPr id="9" name="Straight Connector 8">
            <a:extLst>
              <a:ext uri="{FF2B5EF4-FFF2-40B4-BE49-F238E27FC236}">
                <a16:creationId xmlns:a16="http://schemas.microsoft.com/office/drawing/2014/main" id="{CE4C84E9-C215-44A6-9B55-CB854018F9A1}"/>
              </a:ext>
            </a:extLst>
          </p:cNvPr>
          <p:cNvCxnSpPr/>
          <p:nvPr userDrawn="1"/>
        </p:nvCxnSpPr>
        <p:spPr>
          <a:xfrm>
            <a:off x="0" y="6264047"/>
            <a:ext cx="1219200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5378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6255-E7A5-4CD4-82E0-DCC168FB2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B57E6FF-EC0C-4D92-9FDE-6DFA7AFD1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65FB04-F7EF-44FF-8B6A-1F784C418E8C}"/>
              </a:ext>
            </a:extLst>
          </p:cNvPr>
          <p:cNvSpPr>
            <a:spLocks noGrp="1"/>
          </p:cNvSpPr>
          <p:nvPr>
            <p:ph type="dt" sz="half" idx="10"/>
          </p:nvPr>
        </p:nvSpPr>
        <p:spPr/>
        <p:txBody>
          <a:bodyPr/>
          <a:lstStyle/>
          <a:p>
            <a:fld id="{CF577ACE-F1BA-48FE-9F03-ABF95307CDA7}" type="datetime1">
              <a:rPr lang="en-IN" smtClean="0"/>
              <a:t>24-10-2021</a:t>
            </a:fld>
            <a:endParaRPr lang="en-IN" dirty="0"/>
          </a:p>
        </p:txBody>
      </p:sp>
      <p:sp>
        <p:nvSpPr>
          <p:cNvPr id="5" name="Footer Placeholder 4">
            <a:extLst>
              <a:ext uri="{FF2B5EF4-FFF2-40B4-BE49-F238E27FC236}">
                <a16:creationId xmlns:a16="http://schemas.microsoft.com/office/drawing/2014/main" id="{DC4519DF-C469-4653-80F9-F3A2E2181E4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E077495-F801-4B2F-8334-F0F31084FAB5}"/>
              </a:ext>
            </a:extLst>
          </p:cNvPr>
          <p:cNvSpPr>
            <a:spLocks noGrp="1"/>
          </p:cNvSpPr>
          <p:nvPr>
            <p:ph type="sldNum" sz="quarter" idx="12"/>
          </p:nvPr>
        </p:nvSpPr>
        <p:spPr/>
        <p:txBody>
          <a:bodyPr/>
          <a:lstStyle/>
          <a:p>
            <a:fld id="{72CFD60D-3F6E-4A51-94CA-0A34FD1398CB}" type="slidenum">
              <a:rPr lang="en-IN" smtClean="0"/>
              <a:t>‹#›</a:t>
            </a:fld>
            <a:endParaRPr lang="en-IN" dirty="0"/>
          </a:p>
        </p:txBody>
      </p:sp>
    </p:spTree>
    <p:extLst>
      <p:ext uri="{BB962C8B-B14F-4D97-AF65-F5344CB8AC3E}">
        <p14:creationId xmlns:p14="http://schemas.microsoft.com/office/powerpoint/2010/main" val="390327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0E4E-EEA4-4EA3-94EE-4C48F8A7FC6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83CC748-B989-4925-A88F-2CBCC62A46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90075D6-A0A7-4A86-AD03-A79913ABEB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4C232A1-C9DC-49E4-9887-1FD3CE107DD6}"/>
              </a:ext>
            </a:extLst>
          </p:cNvPr>
          <p:cNvSpPr>
            <a:spLocks noGrp="1"/>
          </p:cNvSpPr>
          <p:nvPr>
            <p:ph type="dt" sz="half" idx="10"/>
          </p:nvPr>
        </p:nvSpPr>
        <p:spPr/>
        <p:txBody>
          <a:bodyPr/>
          <a:lstStyle/>
          <a:p>
            <a:fld id="{1E8B0D0C-506E-48A6-AD7D-46F29A081C47}" type="datetime1">
              <a:rPr lang="en-IN" smtClean="0"/>
              <a:t>24-10-2021</a:t>
            </a:fld>
            <a:endParaRPr lang="en-IN" dirty="0"/>
          </a:p>
        </p:txBody>
      </p:sp>
      <p:sp>
        <p:nvSpPr>
          <p:cNvPr id="6" name="Footer Placeholder 5">
            <a:extLst>
              <a:ext uri="{FF2B5EF4-FFF2-40B4-BE49-F238E27FC236}">
                <a16:creationId xmlns:a16="http://schemas.microsoft.com/office/drawing/2014/main" id="{AA4A7ABF-9FC9-46B4-8101-8BDDE4EBCBE0}"/>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D4ADB52C-45CC-48D0-B51D-45157ADC327D}"/>
              </a:ext>
            </a:extLst>
          </p:cNvPr>
          <p:cNvSpPr>
            <a:spLocks noGrp="1"/>
          </p:cNvSpPr>
          <p:nvPr>
            <p:ph type="sldNum" sz="quarter" idx="12"/>
          </p:nvPr>
        </p:nvSpPr>
        <p:spPr/>
        <p:txBody>
          <a:bodyPr/>
          <a:lstStyle/>
          <a:p>
            <a:fld id="{72CFD60D-3F6E-4A51-94CA-0A34FD1398CB}" type="slidenum">
              <a:rPr lang="en-IN" smtClean="0"/>
              <a:t>‹#›</a:t>
            </a:fld>
            <a:endParaRPr lang="en-IN" dirty="0"/>
          </a:p>
        </p:txBody>
      </p:sp>
    </p:spTree>
    <p:extLst>
      <p:ext uri="{BB962C8B-B14F-4D97-AF65-F5344CB8AC3E}">
        <p14:creationId xmlns:p14="http://schemas.microsoft.com/office/powerpoint/2010/main" val="208002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BE63-45D0-4108-9CC4-3335F013D12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D37296F-5D38-4A4C-BF9D-3C63AD1A0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B07E29-6148-473A-B9A3-B52981AB9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A032AD8-EC80-4535-ABF6-812DB59D8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13A891-B11A-459A-A4A0-65B40E3524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E30A8CA-B35B-4865-9CFA-4A78DB1F2288}"/>
              </a:ext>
            </a:extLst>
          </p:cNvPr>
          <p:cNvSpPr>
            <a:spLocks noGrp="1"/>
          </p:cNvSpPr>
          <p:nvPr>
            <p:ph type="dt" sz="half" idx="10"/>
          </p:nvPr>
        </p:nvSpPr>
        <p:spPr/>
        <p:txBody>
          <a:bodyPr/>
          <a:lstStyle/>
          <a:p>
            <a:fld id="{5BD54526-28B7-4718-A71B-AC11EE54C06D}" type="datetime1">
              <a:rPr lang="en-IN" smtClean="0"/>
              <a:t>24-10-2021</a:t>
            </a:fld>
            <a:endParaRPr lang="en-IN" dirty="0"/>
          </a:p>
        </p:txBody>
      </p:sp>
      <p:sp>
        <p:nvSpPr>
          <p:cNvPr id="8" name="Footer Placeholder 7">
            <a:extLst>
              <a:ext uri="{FF2B5EF4-FFF2-40B4-BE49-F238E27FC236}">
                <a16:creationId xmlns:a16="http://schemas.microsoft.com/office/drawing/2014/main" id="{7078E902-8262-4537-927B-8ECB937CF126}"/>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45CE93B8-BCAC-4F22-B1AB-464171051D1C}"/>
              </a:ext>
            </a:extLst>
          </p:cNvPr>
          <p:cNvSpPr>
            <a:spLocks noGrp="1"/>
          </p:cNvSpPr>
          <p:nvPr>
            <p:ph type="sldNum" sz="quarter" idx="12"/>
          </p:nvPr>
        </p:nvSpPr>
        <p:spPr/>
        <p:txBody>
          <a:bodyPr/>
          <a:lstStyle/>
          <a:p>
            <a:fld id="{72CFD60D-3F6E-4A51-94CA-0A34FD1398CB}" type="slidenum">
              <a:rPr lang="en-IN" smtClean="0"/>
              <a:t>‹#›</a:t>
            </a:fld>
            <a:endParaRPr lang="en-IN" dirty="0"/>
          </a:p>
        </p:txBody>
      </p:sp>
    </p:spTree>
    <p:extLst>
      <p:ext uri="{BB962C8B-B14F-4D97-AF65-F5344CB8AC3E}">
        <p14:creationId xmlns:p14="http://schemas.microsoft.com/office/powerpoint/2010/main" val="117273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9D29-4743-4939-9073-87C4F94C9E5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936D3B0-9796-49F5-A3A4-A6505A0C5E2F}"/>
              </a:ext>
            </a:extLst>
          </p:cNvPr>
          <p:cNvSpPr>
            <a:spLocks noGrp="1"/>
          </p:cNvSpPr>
          <p:nvPr>
            <p:ph type="dt" sz="half" idx="10"/>
          </p:nvPr>
        </p:nvSpPr>
        <p:spPr/>
        <p:txBody>
          <a:bodyPr/>
          <a:lstStyle/>
          <a:p>
            <a:fld id="{2DF6082A-EE64-4010-8DAE-CBE602CCF226}" type="datetime1">
              <a:rPr lang="en-IN" smtClean="0"/>
              <a:t>24-10-2021</a:t>
            </a:fld>
            <a:endParaRPr lang="en-IN" dirty="0"/>
          </a:p>
        </p:txBody>
      </p:sp>
      <p:sp>
        <p:nvSpPr>
          <p:cNvPr id="4" name="Footer Placeholder 3">
            <a:extLst>
              <a:ext uri="{FF2B5EF4-FFF2-40B4-BE49-F238E27FC236}">
                <a16:creationId xmlns:a16="http://schemas.microsoft.com/office/drawing/2014/main" id="{4FFA2003-8090-4993-A561-7A5360F0CB53}"/>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A7B96A34-4892-4D8B-8A84-23C09CD24843}"/>
              </a:ext>
            </a:extLst>
          </p:cNvPr>
          <p:cNvSpPr>
            <a:spLocks noGrp="1"/>
          </p:cNvSpPr>
          <p:nvPr>
            <p:ph type="sldNum" sz="quarter" idx="12"/>
          </p:nvPr>
        </p:nvSpPr>
        <p:spPr/>
        <p:txBody>
          <a:bodyPr/>
          <a:lstStyle/>
          <a:p>
            <a:fld id="{72CFD60D-3F6E-4A51-94CA-0A34FD1398CB}" type="slidenum">
              <a:rPr lang="en-IN" smtClean="0"/>
              <a:t>‹#›</a:t>
            </a:fld>
            <a:endParaRPr lang="en-IN" dirty="0"/>
          </a:p>
        </p:txBody>
      </p:sp>
    </p:spTree>
    <p:extLst>
      <p:ext uri="{BB962C8B-B14F-4D97-AF65-F5344CB8AC3E}">
        <p14:creationId xmlns:p14="http://schemas.microsoft.com/office/powerpoint/2010/main" val="394734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65335C-11AD-40BE-876C-1CB5E1631249}"/>
              </a:ext>
            </a:extLst>
          </p:cNvPr>
          <p:cNvSpPr>
            <a:spLocks noGrp="1"/>
          </p:cNvSpPr>
          <p:nvPr>
            <p:ph type="dt" sz="half" idx="10"/>
          </p:nvPr>
        </p:nvSpPr>
        <p:spPr/>
        <p:txBody>
          <a:bodyPr/>
          <a:lstStyle/>
          <a:p>
            <a:fld id="{38FF1DEE-AE5C-4B9A-9A6F-BD1A391D3086}" type="datetime1">
              <a:rPr lang="en-IN" smtClean="0"/>
              <a:t>24-10-2021</a:t>
            </a:fld>
            <a:endParaRPr lang="en-IN" dirty="0"/>
          </a:p>
        </p:txBody>
      </p:sp>
      <p:sp>
        <p:nvSpPr>
          <p:cNvPr id="3" name="Footer Placeholder 2">
            <a:extLst>
              <a:ext uri="{FF2B5EF4-FFF2-40B4-BE49-F238E27FC236}">
                <a16:creationId xmlns:a16="http://schemas.microsoft.com/office/drawing/2014/main" id="{96DD63B1-AD38-4379-A0C1-A5BFB7C2D16C}"/>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7AF27256-DEC8-4900-A4C5-92FC8AB69EDB}"/>
              </a:ext>
            </a:extLst>
          </p:cNvPr>
          <p:cNvSpPr>
            <a:spLocks noGrp="1"/>
          </p:cNvSpPr>
          <p:nvPr>
            <p:ph type="sldNum" sz="quarter" idx="12"/>
          </p:nvPr>
        </p:nvSpPr>
        <p:spPr/>
        <p:txBody>
          <a:bodyPr/>
          <a:lstStyle/>
          <a:p>
            <a:fld id="{72CFD60D-3F6E-4A51-94CA-0A34FD1398CB}" type="slidenum">
              <a:rPr lang="en-IN" smtClean="0"/>
              <a:t>‹#›</a:t>
            </a:fld>
            <a:endParaRPr lang="en-IN" dirty="0"/>
          </a:p>
        </p:txBody>
      </p:sp>
    </p:spTree>
    <p:extLst>
      <p:ext uri="{BB962C8B-B14F-4D97-AF65-F5344CB8AC3E}">
        <p14:creationId xmlns:p14="http://schemas.microsoft.com/office/powerpoint/2010/main" val="191004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FF1A-5391-4EEE-A79C-97726367D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08A9BBE-86AC-4DEB-84F5-D1ADE2976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F63FCC6-C420-4687-9A46-D90575EBC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ECC8B-62E2-4D36-ABF0-021AEA2296BB}"/>
              </a:ext>
            </a:extLst>
          </p:cNvPr>
          <p:cNvSpPr>
            <a:spLocks noGrp="1"/>
          </p:cNvSpPr>
          <p:nvPr>
            <p:ph type="dt" sz="half" idx="10"/>
          </p:nvPr>
        </p:nvSpPr>
        <p:spPr/>
        <p:txBody>
          <a:bodyPr/>
          <a:lstStyle/>
          <a:p>
            <a:fld id="{ADB0E7E6-ED8D-4980-B34B-7C5DCFB9EF0F}" type="datetime1">
              <a:rPr lang="en-IN" smtClean="0"/>
              <a:t>24-10-2021</a:t>
            </a:fld>
            <a:endParaRPr lang="en-IN" dirty="0"/>
          </a:p>
        </p:txBody>
      </p:sp>
      <p:sp>
        <p:nvSpPr>
          <p:cNvPr id="6" name="Footer Placeholder 5">
            <a:extLst>
              <a:ext uri="{FF2B5EF4-FFF2-40B4-BE49-F238E27FC236}">
                <a16:creationId xmlns:a16="http://schemas.microsoft.com/office/drawing/2014/main" id="{2AE892D8-03E8-45C7-85D1-F9C03D3C8FBC}"/>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E2093F0C-F01D-43A5-AF52-16267CFB99C2}"/>
              </a:ext>
            </a:extLst>
          </p:cNvPr>
          <p:cNvSpPr>
            <a:spLocks noGrp="1"/>
          </p:cNvSpPr>
          <p:nvPr>
            <p:ph type="sldNum" sz="quarter" idx="12"/>
          </p:nvPr>
        </p:nvSpPr>
        <p:spPr/>
        <p:txBody>
          <a:bodyPr/>
          <a:lstStyle/>
          <a:p>
            <a:fld id="{72CFD60D-3F6E-4A51-94CA-0A34FD1398CB}" type="slidenum">
              <a:rPr lang="en-IN" smtClean="0"/>
              <a:t>‹#›</a:t>
            </a:fld>
            <a:endParaRPr lang="en-IN" dirty="0"/>
          </a:p>
        </p:txBody>
      </p:sp>
    </p:spTree>
    <p:extLst>
      <p:ext uri="{BB962C8B-B14F-4D97-AF65-F5344CB8AC3E}">
        <p14:creationId xmlns:p14="http://schemas.microsoft.com/office/powerpoint/2010/main" val="60875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5E7B-884E-49CD-9738-98252D835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99CF381-5791-4CFE-ABAC-801752014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C7BC37A8-B269-4AEB-8372-9D64D3542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4818A-0871-4B17-A293-3D8B8BCDE058}"/>
              </a:ext>
            </a:extLst>
          </p:cNvPr>
          <p:cNvSpPr>
            <a:spLocks noGrp="1"/>
          </p:cNvSpPr>
          <p:nvPr>
            <p:ph type="dt" sz="half" idx="10"/>
          </p:nvPr>
        </p:nvSpPr>
        <p:spPr/>
        <p:txBody>
          <a:bodyPr/>
          <a:lstStyle/>
          <a:p>
            <a:fld id="{D6518574-F2E4-4D94-A36D-DEE492886122}" type="datetime1">
              <a:rPr lang="en-IN" smtClean="0"/>
              <a:t>24-10-2021</a:t>
            </a:fld>
            <a:endParaRPr lang="en-IN" dirty="0"/>
          </a:p>
        </p:txBody>
      </p:sp>
      <p:sp>
        <p:nvSpPr>
          <p:cNvPr id="6" name="Footer Placeholder 5">
            <a:extLst>
              <a:ext uri="{FF2B5EF4-FFF2-40B4-BE49-F238E27FC236}">
                <a16:creationId xmlns:a16="http://schemas.microsoft.com/office/drawing/2014/main" id="{2E3673D5-C5C1-4CB3-8DA3-7D3CBC91DF53}"/>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9FC0FD6C-2F49-4F92-8361-AE5E3D38BC2A}"/>
              </a:ext>
            </a:extLst>
          </p:cNvPr>
          <p:cNvSpPr>
            <a:spLocks noGrp="1"/>
          </p:cNvSpPr>
          <p:nvPr>
            <p:ph type="sldNum" sz="quarter" idx="12"/>
          </p:nvPr>
        </p:nvSpPr>
        <p:spPr/>
        <p:txBody>
          <a:bodyPr/>
          <a:lstStyle/>
          <a:p>
            <a:fld id="{72CFD60D-3F6E-4A51-94CA-0A34FD1398CB}" type="slidenum">
              <a:rPr lang="en-IN" smtClean="0"/>
              <a:t>‹#›</a:t>
            </a:fld>
            <a:endParaRPr lang="en-IN" dirty="0"/>
          </a:p>
        </p:txBody>
      </p:sp>
    </p:spTree>
    <p:extLst>
      <p:ext uri="{BB962C8B-B14F-4D97-AF65-F5344CB8AC3E}">
        <p14:creationId xmlns:p14="http://schemas.microsoft.com/office/powerpoint/2010/main" val="79249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07460-C946-4150-8EEC-8EF2C0E5AE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668ED88-2E18-4D81-8846-47B2978C1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7E3728C-61FB-4452-BBE9-70D414719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80BDC-397E-4FCF-8DA6-3F5FC20CB38E}" type="datetime1">
              <a:rPr lang="en-IN" smtClean="0"/>
              <a:t>24-10-2021</a:t>
            </a:fld>
            <a:endParaRPr lang="en-IN" dirty="0"/>
          </a:p>
        </p:txBody>
      </p:sp>
      <p:sp>
        <p:nvSpPr>
          <p:cNvPr id="5" name="Footer Placeholder 4">
            <a:extLst>
              <a:ext uri="{FF2B5EF4-FFF2-40B4-BE49-F238E27FC236}">
                <a16:creationId xmlns:a16="http://schemas.microsoft.com/office/drawing/2014/main" id="{E121FD65-C6EA-48A6-B666-DCC4FD32C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E318FC3D-A5B2-4400-A44E-C1A8602C7B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FD60D-3F6E-4A51-94CA-0A34FD1398CB}" type="slidenum">
              <a:rPr lang="en-IN" smtClean="0"/>
              <a:t>‹#›</a:t>
            </a:fld>
            <a:endParaRPr lang="en-IN" dirty="0"/>
          </a:p>
        </p:txBody>
      </p:sp>
    </p:spTree>
    <p:extLst>
      <p:ext uri="{BB962C8B-B14F-4D97-AF65-F5344CB8AC3E}">
        <p14:creationId xmlns:p14="http://schemas.microsoft.com/office/powerpoint/2010/main" val="41608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rotect-eu.mimecast.com/s/tHc_CKQMlh26VptM6Yte?domain=ec.europa.e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ur-lex.europa.e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food/plant/pesticides/eu-pesticides-database/public/?event=homepage&amp;language=E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globalgrains.co.uk"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D23966-38C8-4174-A569-5987E330D8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21756" y="694811"/>
            <a:ext cx="3348487" cy="2430065"/>
          </a:xfrm>
          <a:prstGeom prst="rect">
            <a:avLst/>
          </a:prstGeom>
        </p:spPr>
      </p:pic>
      <p:sp>
        <p:nvSpPr>
          <p:cNvPr id="6" name="Title 1">
            <a:extLst>
              <a:ext uri="{FF2B5EF4-FFF2-40B4-BE49-F238E27FC236}">
                <a16:creationId xmlns:a16="http://schemas.microsoft.com/office/drawing/2014/main" id="{505C1F84-A7B7-4900-AAA0-0A5FFDB7385B}"/>
              </a:ext>
            </a:extLst>
          </p:cNvPr>
          <p:cNvSpPr>
            <a:spLocks noGrp="1" noChangeArrowheads="1"/>
          </p:cNvSpPr>
          <p:nvPr/>
        </p:nvSpPr>
        <p:spPr bwMode="auto">
          <a:xfrm>
            <a:off x="2266798" y="3172052"/>
            <a:ext cx="77724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IN" altLang="en-US" sz="4000" b="1" dirty="0">
                <a:latin typeface="Calibri Light" panose="020F0302020204030204" pitchFamily="34" charset="0"/>
              </a:rPr>
              <a:t>Sesame seed &amp; the EU 2021</a:t>
            </a:r>
          </a:p>
        </p:txBody>
      </p:sp>
      <p:sp>
        <p:nvSpPr>
          <p:cNvPr id="7" name="Subtitle 2">
            <a:extLst>
              <a:ext uri="{FF2B5EF4-FFF2-40B4-BE49-F238E27FC236}">
                <a16:creationId xmlns:a16="http://schemas.microsoft.com/office/drawing/2014/main" id="{A168D0AB-D935-4E82-B877-C3DB07879190}"/>
              </a:ext>
            </a:extLst>
          </p:cNvPr>
          <p:cNvSpPr>
            <a:spLocks noGrp="1" noChangeArrowheads="1"/>
          </p:cNvSpPr>
          <p:nvPr/>
        </p:nvSpPr>
        <p:spPr bwMode="auto">
          <a:xfrm>
            <a:off x="2952598" y="4388677"/>
            <a:ext cx="6400800" cy="10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en-IN" altLang="en-US" sz="3200" dirty="0"/>
              <a:t>GLOBAL GRAINS &amp; INGREDIENTS LTD </a:t>
            </a:r>
          </a:p>
          <a:p>
            <a:pPr algn="ctr" eaLnBrk="1" hangingPunct="1">
              <a:lnSpc>
                <a:spcPct val="100000"/>
              </a:lnSpc>
              <a:spcBef>
                <a:spcPct val="20000"/>
              </a:spcBef>
              <a:buFont typeface="Arial" panose="020B0604020202020204" pitchFamily="34" charset="0"/>
              <a:buNone/>
            </a:pPr>
            <a:r>
              <a:rPr lang="en-IN" altLang="en-US" sz="3200" dirty="0"/>
              <a:t>Oct 2021 </a:t>
            </a:r>
          </a:p>
        </p:txBody>
      </p:sp>
      <p:sp>
        <p:nvSpPr>
          <p:cNvPr id="8" name="Footer Placeholder 6">
            <a:extLst>
              <a:ext uri="{FF2B5EF4-FFF2-40B4-BE49-F238E27FC236}">
                <a16:creationId xmlns:a16="http://schemas.microsoft.com/office/drawing/2014/main" id="{39607595-BDB4-4FFC-8DC8-DD92DF68A2F9}"/>
              </a:ext>
            </a:extLst>
          </p:cNvPr>
          <p:cNvSpPr>
            <a:spLocks noGrp="1" noChangeArrowheads="1"/>
          </p:cNvSpPr>
          <p:nvPr/>
        </p:nvSpPr>
        <p:spPr bwMode="auto">
          <a:xfrm>
            <a:off x="4648200" y="6032957"/>
            <a:ext cx="2895600" cy="68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IN" altLang="en-US" sz="1800" dirty="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endParaRPr lang="en-IN" altLang="en-US" sz="1800" dirty="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endParaRPr lang="en-IN" altLang="en-US" sz="1800"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4C4C8F00-B8E4-4429-95C2-190102A21E63}"/>
              </a:ext>
            </a:extLst>
          </p:cNvPr>
          <p:cNvSpPr>
            <a:spLocks noGrp="1"/>
          </p:cNvSpPr>
          <p:nvPr>
            <p:ph type="sldNum" sz="quarter" idx="12"/>
          </p:nvPr>
        </p:nvSpPr>
        <p:spPr/>
        <p:txBody>
          <a:bodyPr/>
          <a:lstStyle/>
          <a:p>
            <a:fld id="{72CFD60D-3F6E-4A51-94CA-0A34FD1398CB}" type="slidenum">
              <a:rPr lang="en-IN" smtClean="0"/>
              <a:t>1</a:t>
            </a:fld>
            <a:endParaRPr lang="en-IN" dirty="0"/>
          </a:p>
        </p:txBody>
      </p:sp>
      <p:pic>
        <p:nvPicPr>
          <p:cNvPr id="10" name="Picture 9" descr="j0437274[1]">
            <a:extLst>
              <a:ext uri="{FF2B5EF4-FFF2-40B4-BE49-F238E27FC236}">
                <a16:creationId xmlns:a16="http://schemas.microsoft.com/office/drawing/2014/main" id="{CF415972-0A67-477E-B47C-29A7C77EE80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583230" cy="1353016"/>
          </a:xfrm>
          <a:prstGeom prst="rect">
            <a:avLst/>
          </a:prstGeom>
          <a:noFill/>
          <a:ln>
            <a:noFill/>
          </a:ln>
        </p:spPr>
      </p:pic>
      <p:pic>
        <p:nvPicPr>
          <p:cNvPr id="11" name="Picture 10" descr="j0437274[1]">
            <a:extLst>
              <a:ext uri="{FF2B5EF4-FFF2-40B4-BE49-F238E27FC236}">
                <a16:creationId xmlns:a16="http://schemas.microsoft.com/office/drawing/2014/main" id="{1D800898-711F-4556-9425-F8107F28A1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808" y="5649872"/>
            <a:ext cx="1551632" cy="1031048"/>
          </a:xfrm>
          <a:prstGeom prst="rect">
            <a:avLst/>
          </a:prstGeom>
          <a:noFill/>
          <a:ln>
            <a:noFill/>
          </a:ln>
        </p:spPr>
      </p:pic>
    </p:spTree>
    <p:extLst>
      <p:ext uri="{BB962C8B-B14F-4D97-AF65-F5344CB8AC3E}">
        <p14:creationId xmlns:p14="http://schemas.microsoft.com/office/powerpoint/2010/main" val="20149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GB" sz="3600" dirty="0">
                <a:effectLst/>
                <a:latin typeface="Calibri" panose="020F0502020204030204" pitchFamily="34" charset="0"/>
                <a:ea typeface="Calibri" panose="020F0502020204030204" pitchFamily="34" charset="0"/>
              </a:rPr>
              <a:t>European Union Sesame Market Trends</a:t>
            </a:r>
            <a:br>
              <a:rPr lang="en-GB" sz="1800" dirty="0">
                <a:effectLst/>
                <a:latin typeface="Calibri" panose="020F0502020204030204" pitchFamily="34" charset="0"/>
                <a:ea typeface="Calibri" panose="020F0502020204030204" pitchFamily="34" charset="0"/>
              </a:rPr>
            </a:br>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10</a:t>
            </a:fld>
            <a:endParaRPr lang="en-IN" dirty="0"/>
          </a:p>
        </p:txBody>
      </p:sp>
      <p:pic>
        <p:nvPicPr>
          <p:cNvPr id="5" name="Content Placeholder 4">
            <a:extLst>
              <a:ext uri="{FF2B5EF4-FFF2-40B4-BE49-F238E27FC236}">
                <a16:creationId xmlns:a16="http://schemas.microsoft.com/office/drawing/2014/main" id="{3B61CFD6-3A00-4323-B8E3-18B732318A3E}"/>
              </a:ext>
            </a:extLst>
          </p:cNvPr>
          <p:cNvPicPr>
            <a:picLocks noGrp="1" noChangeAspect="1"/>
          </p:cNvPicPr>
          <p:nvPr>
            <p:ph idx="1"/>
          </p:nvPr>
        </p:nvPicPr>
        <p:blipFill>
          <a:blip r:embed="rId2"/>
          <a:stretch>
            <a:fillRect/>
          </a:stretch>
        </p:blipFill>
        <p:spPr>
          <a:xfrm>
            <a:off x="1005840" y="1300480"/>
            <a:ext cx="8888283" cy="4754880"/>
          </a:xfrm>
          <a:prstGeom prst="rect">
            <a:avLst/>
          </a:prstGeom>
        </p:spPr>
      </p:pic>
      <p:cxnSp>
        <p:nvCxnSpPr>
          <p:cNvPr id="6" name="Straight Arrow Connector 5">
            <a:extLst>
              <a:ext uri="{FF2B5EF4-FFF2-40B4-BE49-F238E27FC236}">
                <a16:creationId xmlns:a16="http://schemas.microsoft.com/office/drawing/2014/main" id="{179DE813-30BC-4D43-B1B5-FA06D25859D5}"/>
              </a:ext>
            </a:extLst>
          </p:cNvPr>
          <p:cNvCxnSpPr>
            <a:cxnSpLocks/>
          </p:cNvCxnSpPr>
          <p:nvPr/>
        </p:nvCxnSpPr>
        <p:spPr>
          <a:xfrm flipH="1">
            <a:off x="7739856" y="3318411"/>
            <a:ext cx="571024" cy="1518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E9A0BC7-E331-4FD9-9D25-EABFF670DC70}"/>
              </a:ext>
            </a:extLst>
          </p:cNvPr>
          <p:cNvSpPr txBox="1"/>
          <p:nvPr/>
        </p:nvSpPr>
        <p:spPr>
          <a:xfrm>
            <a:off x="8193608" y="2672080"/>
            <a:ext cx="1700516" cy="646331"/>
          </a:xfrm>
          <a:prstGeom prst="rect">
            <a:avLst/>
          </a:prstGeom>
          <a:noFill/>
        </p:spPr>
        <p:txBody>
          <a:bodyPr wrap="square" rtlCol="0">
            <a:spAutoFit/>
          </a:bodyPr>
          <a:lstStyle/>
          <a:p>
            <a:r>
              <a:rPr lang="en-GB" dirty="0"/>
              <a:t>ETO Crisis &amp; reaction</a:t>
            </a:r>
          </a:p>
        </p:txBody>
      </p:sp>
    </p:spTree>
    <p:extLst>
      <p:ext uri="{BB962C8B-B14F-4D97-AF65-F5344CB8AC3E}">
        <p14:creationId xmlns:p14="http://schemas.microsoft.com/office/powerpoint/2010/main" val="396661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normAutofit fontScale="90000"/>
          </a:bodyPr>
          <a:lstStyle/>
          <a:p>
            <a:br>
              <a:rPr lang="en-IE" sz="3600" b="1" dirty="0">
                <a:solidFill>
                  <a:srgbClr val="FF0000"/>
                </a:solidFill>
                <a:effectLst/>
                <a:highlight>
                  <a:srgbClr val="FFFF00"/>
                </a:highlight>
                <a:latin typeface="Times New Roman" panose="02020603050405020304" pitchFamily="18" charset="0"/>
                <a:ea typeface="Calibri" panose="020F0502020204030204" pitchFamily="34" charset="0"/>
              </a:rPr>
            </a:br>
            <a:r>
              <a:rPr lang="en-IE" sz="3600" b="1" dirty="0">
                <a:solidFill>
                  <a:srgbClr val="FF0000"/>
                </a:solidFill>
                <a:effectLst/>
                <a:highlight>
                  <a:srgbClr val="FFFF00"/>
                </a:highlight>
                <a:latin typeface="Times New Roman" panose="02020603050405020304" pitchFamily="18" charset="0"/>
                <a:ea typeface="Calibri" panose="020F0502020204030204" pitchFamily="34" charset="0"/>
              </a:rPr>
              <a:t>Comments from the EU commission, for sharing with our sesame seed community.</a:t>
            </a:r>
            <a:r>
              <a:rPr lang="en-IE" sz="3600" b="1" dirty="0">
                <a:solidFill>
                  <a:srgbClr val="0070C0"/>
                </a:solidFill>
                <a:effectLst/>
                <a:highlight>
                  <a:srgbClr val="FFFF00"/>
                </a:highlight>
                <a:latin typeface="Times New Roman" panose="02020603050405020304" pitchFamily="18" charset="0"/>
                <a:ea typeface="Calibri" panose="020F0502020204030204" pitchFamily="34" charset="0"/>
              </a:rPr>
              <a:t>  </a:t>
            </a:r>
            <a:br>
              <a:rPr lang="en-GB" sz="3600" b="1" dirty="0">
                <a:effectLst/>
                <a:highlight>
                  <a:srgbClr val="FFFF00"/>
                </a:highligh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endParaRPr lang="en-IN" dirty="0"/>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a:xfrm>
            <a:off x="523875" y="1690688"/>
            <a:ext cx="11287125" cy="4486275"/>
          </a:xfrm>
        </p:spPr>
        <p:txBody>
          <a:bodyPr>
            <a:noAutofit/>
          </a:bodyPr>
          <a:lstStyle/>
          <a:p>
            <a:pPr marL="0" indent="0">
              <a:buNone/>
            </a:pPr>
            <a:r>
              <a:rPr lang="en-IE" sz="14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 The Commission follows closely the issue of EtO with the competent authorities of India to discuss the action plan and the follow-up of the measures put in place by India to remedy the contamination of sesame seeds with ethylene oxide.</a:t>
            </a:r>
          </a:p>
          <a:p>
            <a:pPr marL="0" indent="0">
              <a:buNone/>
            </a:pPr>
            <a:endPar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India has committed to implement all EU-mandated measures on sesame seeds and spices, fruits and vegetables and continues to work on identifying the source of contamination.</a:t>
            </a:r>
          </a:p>
          <a:p>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India has taken satisfactory corrective actions, supported by the results of official controls on sesame seed consignments exported from India, upon their entry into the EU since January 2021. But they should continue their efforts to be sure that all exports of SS are free of EtO.</a:t>
            </a:r>
          </a:p>
          <a:p>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In addition, the Commission has asked the Indian authorities to test spices and fruits and vegetables to ensure that they comply with EU regulations.</a:t>
            </a:r>
          </a:p>
          <a:p>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The Commission is following this issue closely with Member States.</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It may be interesting to get more information on the origin of EtO found in different commodities, which to date was not clearly identified.</a:t>
            </a:r>
          </a:p>
          <a:p>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A next follow-up meeting with India is scheduled for November 2021</a:t>
            </a:r>
            <a:r>
              <a:rPr lang="en-US" sz="1600" dirty="0">
                <a:solidFill>
                  <a:srgbClr val="3D3D3D"/>
                </a:solidFill>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US"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For more information, please visit</a:t>
            </a:r>
            <a:r>
              <a:rPr lang="en-US" sz="1600" dirty="0">
                <a:solidFill>
                  <a:srgbClr val="3D3D3D"/>
                </a:solidFill>
                <a:effectLst/>
                <a:latin typeface="Arial" panose="020B0604020202020204" pitchFamily="34" charset="0"/>
                <a:ea typeface="Calibri" panose="020F0502020204030204" pitchFamily="34" charset="0"/>
                <a:cs typeface="Arial" panose="020B0604020202020204" pitchFamily="34" charset="0"/>
              </a:rPr>
              <a:t>: </a:t>
            </a:r>
            <a:r>
              <a:rPr lang="en-US" sz="1600" u="sng" dirty="0">
                <a:solidFill>
                  <a:srgbClr val="3D3D3D"/>
                </a:solidFill>
                <a:effectLst/>
                <a:latin typeface="Arial" panose="020B0604020202020204" pitchFamily="34" charset="0"/>
                <a:ea typeface="Calibri" panose="020F0502020204030204" pitchFamily="34" charset="0"/>
                <a:cs typeface="Arial" panose="020B0604020202020204" pitchFamily="34" charset="0"/>
                <a:hlinkClick r:id="rId2"/>
              </a:rPr>
              <a:t>https://ec.europa.eu/food/safety/rasff/ethylene-oxide-incident_en</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endParaRPr lang="en-GB" sz="1400" dirty="0"/>
          </a:p>
          <a:p>
            <a:endParaRPr lang="en-IN" sz="1400"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11</a:t>
            </a:fld>
            <a:endParaRPr lang="en-IN" dirty="0"/>
          </a:p>
        </p:txBody>
      </p:sp>
    </p:spTree>
    <p:extLst>
      <p:ext uri="{BB962C8B-B14F-4D97-AF65-F5344CB8AC3E}">
        <p14:creationId xmlns:p14="http://schemas.microsoft.com/office/powerpoint/2010/main" val="357579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GB" sz="3600" dirty="0">
                <a:effectLst/>
                <a:latin typeface="Calibri" panose="020F0502020204030204" pitchFamily="34" charset="0"/>
                <a:ea typeface="Calibri" panose="020F0502020204030204" pitchFamily="34" charset="0"/>
              </a:rPr>
              <a:t>European Union Sesame Market Trends</a:t>
            </a:r>
            <a:br>
              <a:rPr lang="en-GB" sz="1800" dirty="0">
                <a:effectLst/>
                <a:latin typeface="Calibri" panose="020F0502020204030204" pitchFamily="34" charset="0"/>
                <a:ea typeface="Calibri" panose="020F0502020204030204" pitchFamily="34" charset="0"/>
              </a:rPr>
            </a:br>
            <a:endParaRPr lang="en-IN" dirty="0"/>
          </a:p>
        </p:txBody>
      </p:sp>
      <p:graphicFrame>
        <p:nvGraphicFramePr>
          <p:cNvPr id="6" name="Content Placeholder 5">
            <a:extLst>
              <a:ext uri="{FF2B5EF4-FFF2-40B4-BE49-F238E27FC236}">
                <a16:creationId xmlns:a16="http://schemas.microsoft.com/office/drawing/2014/main" id="{274061E4-5301-40E8-A858-36A3F5DC517E}"/>
              </a:ext>
            </a:extLst>
          </p:cNvPr>
          <p:cNvGraphicFramePr>
            <a:graphicFrameLocks noGrp="1"/>
          </p:cNvGraphicFramePr>
          <p:nvPr>
            <p:ph idx="1"/>
            <p:extLst>
              <p:ext uri="{D42A27DB-BD31-4B8C-83A1-F6EECF244321}">
                <p14:modId xmlns:p14="http://schemas.microsoft.com/office/powerpoint/2010/main" val="1993537889"/>
              </p:ext>
            </p:extLst>
          </p:nvPr>
        </p:nvGraphicFramePr>
        <p:xfrm>
          <a:off x="1381761" y="1390650"/>
          <a:ext cx="8752839" cy="4715511"/>
        </p:xfrm>
        <a:graphic>
          <a:graphicData uri="http://schemas.openxmlformats.org/drawingml/2006/table">
            <a:tbl>
              <a:tblPr>
                <a:tableStyleId>{5C22544A-7EE6-4342-B048-85BDC9FD1C3A}</a:tableStyleId>
              </a:tblPr>
              <a:tblGrid>
                <a:gridCol w="756102">
                  <a:extLst>
                    <a:ext uri="{9D8B030D-6E8A-4147-A177-3AD203B41FA5}">
                      <a16:colId xmlns:a16="http://schemas.microsoft.com/office/drawing/2014/main" val="699325189"/>
                    </a:ext>
                  </a:extLst>
                </a:gridCol>
                <a:gridCol w="243490">
                  <a:extLst>
                    <a:ext uri="{9D8B030D-6E8A-4147-A177-3AD203B41FA5}">
                      <a16:colId xmlns:a16="http://schemas.microsoft.com/office/drawing/2014/main" val="2202058966"/>
                    </a:ext>
                  </a:extLst>
                </a:gridCol>
                <a:gridCol w="1614725">
                  <a:extLst>
                    <a:ext uri="{9D8B030D-6E8A-4147-A177-3AD203B41FA5}">
                      <a16:colId xmlns:a16="http://schemas.microsoft.com/office/drawing/2014/main" val="2487971495"/>
                    </a:ext>
                  </a:extLst>
                </a:gridCol>
                <a:gridCol w="6138522">
                  <a:extLst>
                    <a:ext uri="{9D8B030D-6E8A-4147-A177-3AD203B41FA5}">
                      <a16:colId xmlns:a16="http://schemas.microsoft.com/office/drawing/2014/main" val="2009411082"/>
                    </a:ext>
                  </a:extLst>
                </a:gridCol>
              </a:tblGrid>
              <a:tr h="394077">
                <a:tc gridSpan="4">
                  <a:txBody>
                    <a:bodyPr/>
                    <a:lstStyle/>
                    <a:p>
                      <a:pPr algn="ctr" fontAlgn="b"/>
                      <a:r>
                        <a:rPr lang="en-GB" sz="1800" u="none" strike="noStrike" dirty="0">
                          <a:effectLst/>
                        </a:rPr>
                        <a:t>Important  EU regulations - Sesame </a:t>
                      </a:r>
                      <a:endParaRPr lang="en-GB" sz="1800" b="1"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68327843"/>
                  </a:ext>
                </a:extLst>
              </a:tr>
              <a:tr h="394077">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32464361"/>
                  </a:ext>
                </a:extLst>
              </a:tr>
              <a:tr h="394077">
                <a:tc>
                  <a:txBody>
                    <a:bodyPr/>
                    <a:lstStyle/>
                    <a:p>
                      <a:pPr algn="r" fontAlgn="b"/>
                      <a:r>
                        <a:rPr lang="en-GB" sz="1800" u="none" strike="noStrike" dirty="0">
                          <a:effectLst/>
                        </a:rPr>
                        <a:t>July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sng" strike="noStrike" dirty="0">
                          <a:effectLst/>
                        </a:rPr>
                        <a:t>2019 / 1249</a:t>
                      </a:r>
                      <a:endParaRPr lang="en-GB" sz="1800" b="1" i="0" u="sng"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Increased levels of official controls</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87414215"/>
                  </a:ext>
                </a:extLst>
              </a:tr>
              <a:tr h="394077">
                <a:tc>
                  <a:txBody>
                    <a:bodyPr/>
                    <a:lstStyle/>
                    <a:p>
                      <a:pPr algn="r"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sng" strike="noStrike" dirty="0">
                          <a:effectLst/>
                        </a:rPr>
                        <a:t> </a:t>
                      </a:r>
                      <a:endParaRPr lang="en-GB" sz="1800" b="1" i="0" u="sng"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06610486"/>
                  </a:ext>
                </a:extLst>
              </a:tr>
              <a:tr h="732817">
                <a:tc>
                  <a:txBody>
                    <a:bodyPr/>
                    <a:lstStyle/>
                    <a:p>
                      <a:pPr algn="r" fontAlgn="b"/>
                      <a:r>
                        <a:rPr lang="en-GB" sz="1800" u="none" strike="noStrike" dirty="0">
                          <a:effectLst/>
                        </a:rPr>
                        <a:t>Oct</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sng" strike="noStrike" dirty="0">
                          <a:effectLst/>
                        </a:rPr>
                        <a:t>2019/1793</a:t>
                      </a:r>
                      <a:endParaRPr lang="en-GB" sz="1800" b="1" i="0" u="sng"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Temporary increases in official controls of imports from certain 3rd countries</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59657592"/>
                  </a:ext>
                </a:extLst>
              </a:tr>
              <a:tr h="394077">
                <a:tc>
                  <a:txBody>
                    <a:bodyPr/>
                    <a:lstStyle/>
                    <a:p>
                      <a:pPr algn="r"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sng" strike="noStrike" dirty="0">
                          <a:effectLst/>
                        </a:rPr>
                        <a:t> </a:t>
                      </a:r>
                      <a:endParaRPr lang="en-GB" sz="1800" b="1" i="0" u="sng"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62952789"/>
                  </a:ext>
                </a:extLst>
              </a:tr>
              <a:tr h="394077">
                <a:tc>
                  <a:txBody>
                    <a:bodyPr/>
                    <a:lstStyle/>
                    <a:p>
                      <a:pPr algn="r" fontAlgn="b"/>
                      <a:r>
                        <a:rPr lang="en-GB" sz="1800" u="none" strike="noStrike" dirty="0">
                          <a:effectLst/>
                        </a:rPr>
                        <a:t>June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sng" strike="noStrike" dirty="0">
                          <a:effectLst/>
                        </a:rPr>
                        <a:t>2020/749</a:t>
                      </a:r>
                      <a:endParaRPr lang="en-GB" sz="1800" b="1" i="0" u="sng"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Chlorate residues ( water hulling)</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07345343"/>
                  </a:ext>
                </a:extLst>
              </a:tr>
              <a:tr h="394077">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15650725"/>
                  </a:ext>
                </a:extLst>
              </a:tr>
              <a:tr h="394077">
                <a:tc>
                  <a:txBody>
                    <a:bodyPr/>
                    <a:lstStyle/>
                    <a:p>
                      <a:pPr algn="r" fontAlgn="b"/>
                      <a:r>
                        <a:rPr lang="en-GB" sz="1800" u="none" strike="noStrike" dirty="0">
                          <a:effectLst/>
                        </a:rPr>
                        <a:t>Oct</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sng" strike="noStrike" dirty="0">
                          <a:effectLst/>
                        </a:rPr>
                        <a:t>2020/1540</a:t>
                      </a:r>
                      <a:endParaRPr lang="en-GB" sz="1800" b="1" i="0" u="sng"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ETO </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53952628"/>
                  </a:ext>
                </a:extLst>
              </a:tr>
              <a:tr h="394077">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58375111"/>
                  </a:ext>
                </a:extLst>
              </a:tr>
              <a:tr h="436001">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 </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000" u="sng" strike="noStrike" dirty="0">
                          <a:effectLst/>
                          <a:hlinkClick r:id="rId2"/>
                        </a:rPr>
                        <a:t>https://eur-lex.europa.eu/</a:t>
                      </a:r>
                      <a:endParaRPr lang="en-GB" sz="2000" b="0" i="0" u="sng" strike="noStrike" dirty="0">
                        <a:solidFill>
                          <a:srgbClr val="0563C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51867516"/>
                  </a:ext>
                </a:extLst>
              </a:tr>
            </a:tbl>
          </a:graphicData>
        </a:graphic>
      </p:graphicFrame>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12</a:t>
            </a:fld>
            <a:endParaRPr lang="en-IN" dirty="0"/>
          </a:p>
        </p:txBody>
      </p:sp>
    </p:spTree>
    <p:extLst>
      <p:ext uri="{BB962C8B-B14F-4D97-AF65-F5344CB8AC3E}">
        <p14:creationId xmlns:p14="http://schemas.microsoft.com/office/powerpoint/2010/main" val="404285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a:xfrm>
            <a:off x="838200" y="365125"/>
            <a:ext cx="8175171" cy="711835"/>
          </a:xfrm>
        </p:spPr>
        <p:txBody>
          <a:bodyPr>
            <a:normAutofit fontScale="90000"/>
          </a:bodyPr>
          <a:lstStyle/>
          <a:p>
            <a:r>
              <a:rPr lang="en-GB" sz="3600" dirty="0">
                <a:effectLst/>
                <a:latin typeface="Calibri" panose="020F0502020204030204" pitchFamily="34" charset="0"/>
                <a:ea typeface="Calibri" panose="020F0502020204030204" pitchFamily="34" charset="0"/>
              </a:rPr>
              <a:t>European Union Sesame Market Trends</a:t>
            </a:r>
            <a:br>
              <a:rPr lang="en-GB" sz="1800" dirty="0">
                <a:effectLst/>
                <a:latin typeface="Calibri" panose="020F0502020204030204" pitchFamily="34" charset="0"/>
                <a:ea typeface="Calibri" panose="020F0502020204030204" pitchFamily="34" charset="0"/>
              </a:rPr>
            </a:br>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13</a:t>
            </a:fld>
            <a:endParaRPr lang="en-IN" dirty="0"/>
          </a:p>
        </p:txBody>
      </p:sp>
      <p:pic>
        <p:nvPicPr>
          <p:cNvPr id="11" name="Content Placeholder 5">
            <a:extLst>
              <a:ext uri="{FF2B5EF4-FFF2-40B4-BE49-F238E27FC236}">
                <a16:creationId xmlns:a16="http://schemas.microsoft.com/office/drawing/2014/main" id="{7B922A19-A714-4C8A-B944-CBABBC94110C}"/>
              </a:ext>
            </a:extLst>
          </p:cNvPr>
          <p:cNvPicPr>
            <a:picLocks noGrp="1" noChangeAspect="1"/>
          </p:cNvPicPr>
          <p:nvPr>
            <p:ph idx="1"/>
          </p:nvPr>
        </p:nvPicPr>
        <p:blipFill>
          <a:blip r:embed="rId2"/>
          <a:stretch>
            <a:fillRect/>
          </a:stretch>
        </p:blipFill>
        <p:spPr>
          <a:xfrm>
            <a:off x="1637881" y="1825625"/>
            <a:ext cx="8916238" cy="4351338"/>
          </a:xfrm>
        </p:spPr>
      </p:pic>
      <p:sp>
        <p:nvSpPr>
          <p:cNvPr id="12" name="TextBox 11">
            <a:extLst>
              <a:ext uri="{FF2B5EF4-FFF2-40B4-BE49-F238E27FC236}">
                <a16:creationId xmlns:a16="http://schemas.microsoft.com/office/drawing/2014/main" id="{998A8D0A-182C-400A-B2B6-470042C3DFBE}"/>
              </a:ext>
            </a:extLst>
          </p:cNvPr>
          <p:cNvSpPr txBox="1"/>
          <p:nvPr/>
        </p:nvSpPr>
        <p:spPr>
          <a:xfrm>
            <a:off x="1637881" y="1076960"/>
            <a:ext cx="7658519" cy="923330"/>
          </a:xfrm>
          <a:prstGeom prst="rect">
            <a:avLst/>
          </a:prstGeom>
          <a:noFill/>
        </p:spPr>
        <p:txBody>
          <a:bodyPr wrap="square" rtlCol="0">
            <a:spAutoFit/>
          </a:bodyPr>
          <a:lstStyle/>
          <a:p>
            <a:r>
              <a:rPr lang="en-GB" sz="1800" dirty="0">
                <a:latin typeface="Calibri" panose="020F0502020204030204" pitchFamily="34" charset="0"/>
                <a:ea typeface="Calibri" panose="020F0502020204030204" pitchFamily="34" charset="0"/>
                <a:cs typeface="Times New Roman" panose="02020603050405020304" pitchFamily="18" charset="0"/>
                <a:hlinkClick r:id="rId3"/>
              </a:rPr>
              <a:t>https://ec.europa.eu/food/plant/pesticides/eu-pesticides-database/public/?event=homepage&amp;language=EN</a:t>
            </a:r>
            <a:r>
              <a:rPr lang="en-GB" sz="1800" dirty="0">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346613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GB" sz="3600" dirty="0">
                <a:effectLst/>
                <a:latin typeface="Calibri" panose="020F0502020204030204" pitchFamily="34" charset="0"/>
                <a:ea typeface="Calibri" panose="020F0502020204030204" pitchFamily="34" charset="0"/>
              </a:rPr>
              <a:t>European Union Sesame Market Trends</a:t>
            </a:r>
            <a:br>
              <a:rPr lang="en-GB" sz="1800" dirty="0">
                <a:effectLst/>
                <a:latin typeface="Calibri" panose="020F0502020204030204" pitchFamily="34" charset="0"/>
                <a:ea typeface="Calibri" panose="020F0502020204030204" pitchFamily="34" charset="0"/>
              </a:rPr>
            </a:br>
            <a:endParaRPr lang="en-IN" dirty="0"/>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lstStyle/>
          <a:p>
            <a:r>
              <a:rPr lang="en-IN" dirty="0"/>
              <a:t>Cross pollination of International cuisines </a:t>
            </a:r>
          </a:p>
          <a:p>
            <a:r>
              <a:rPr lang="en-IN" dirty="0"/>
              <a:t>Bakery.</a:t>
            </a:r>
          </a:p>
          <a:p>
            <a:r>
              <a:rPr lang="en-IN" dirty="0"/>
              <a:t>Ingredients.</a:t>
            </a:r>
          </a:p>
          <a:p>
            <a:endParaRPr lang="en-IN" dirty="0"/>
          </a:p>
          <a:p>
            <a:r>
              <a:rPr lang="en-IN" u="sng" dirty="0"/>
              <a:t>Pandemic – Impacts </a:t>
            </a:r>
          </a:p>
          <a:p>
            <a:r>
              <a:rPr lang="en-IN" dirty="0"/>
              <a:t>Outlets</a:t>
            </a:r>
          </a:p>
          <a:p>
            <a:r>
              <a:rPr lang="en-IN" dirty="0"/>
              <a:t>Local production</a:t>
            </a:r>
          </a:p>
          <a:p>
            <a:r>
              <a:rPr lang="en-IN" dirty="0"/>
              <a:t>Freight impacts</a:t>
            </a:r>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14</a:t>
            </a:fld>
            <a:endParaRPr lang="en-IN" dirty="0"/>
          </a:p>
        </p:txBody>
      </p:sp>
    </p:spTree>
    <p:extLst>
      <p:ext uri="{BB962C8B-B14F-4D97-AF65-F5344CB8AC3E}">
        <p14:creationId xmlns:p14="http://schemas.microsoft.com/office/powerpoint/2010/main" val="1501068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GB" sz="3600" dirty="0">
                <a:effectLst/>
                <a:latin typeface="Calibri" panose="020F0502020204030204" pitchFamily="34" charset="0"/>
                <a:ea typeface="Calibri" panose="020F0502020204030204" pitchFamily="34" charset="0"/>
              </a:rPr>
              <a:t>European Union Sesame Market Trends</a:t>
            </a:r>
            <a:br>
              <a:rPr lang="en-GB" sz="1800" dirty="0">
                <a:effectLst/>
                <a:latin typeface="Calibri" panose="020F0502020204030204" pitchFamily="34" charset="0"/>
                <a:ea typeface="Calibri" panose="020F0502020204030204" pitchFamily="34" charset="0"/>
              </a:rPr>
            </a:br>
            <a:endParaRPr lang="en-IN" dirty="0"/>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lstStyle/>
          <a:p>
            <a:r>
              <a:rPr lang="en-IN" dirty="0"/>
              <a:t>The future demand – Broadly stagnant</a:t>
            </a:r>
          </a:p>
          <a:p>
            <a:pPr lvl="2"/>
            <a:endParaRPr lang="en-IN" dirty="0"/>
          </a:p>
          <a:p>
            <a:pPr lvl="2"/>
            <a:r>
              <a:rPr lang="en-IN" dirty="0"/>
              <a:t>Past 5 years imports are range bound</a:t>
            </a:r>
          </a:p>
          <a:p>
            <a:pPr lvl="2"/>
            <a:r>
              <a:rPr lang="en-IN" dirty="0"/>
              <a:t>Quality scares</a:t>
            </a:r>
          </a:p>
          <a:p>
            <a:pPr lvl="2"/>
            <a:r>
              <a:rPr lang="en-IN" dirty="0"/>
              <a:t>Increased allergen awareness  - points of difference </a:t>
            </a:r>
          </a:p>
          <a:p>
            <a:pPr lvl="2"/>
            <a:endParaRPr lang="en-IN" dirty="0"/>
          </a:p>
          <a:p>
            <a:pPr lvl="2"/>
            <a:r>
              <a:rPr lang="en-IN" dirty="0"/>
              <a:t>Other industries actively promoting their crop to consumers ( Almonds / Dried fruits )</a:t>
            </a:r>
          </a:p>
          <a:p>
            <a:pPr lvl="2"/>
            <a:r>
              <a:rPr lang="en-IN" dirty="0"/>
              <a:t>What are sesame producers doing ?</a:t>
            </a:r>
          </a:p>
          <a:p>
            <a:pPr lvl="2"/>
            <a:endParaRPr lang="en-IN" dirty="0"/>
          </a:p>
          <a:p>
            <a:pPr lvl="2"/>
            <a:endParaRPr lang="en-IN" dirty="0"/>
          </a:p>
          <a:p>
            <a:pPr lvl="2"/>
            <a:endParaRPr lang="en-IN" dirty="0"/>
          </a:p>
          <a:p>
            <a:pPr lvl="2"/>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15</a:t>
            </a:fld>
            <a:endParaRPr lang="en-IN" dirty="0"/>
          </a:p>
        </p:txBody>
      </p:sp>
    </p:spTree>
    <p:extLst>
      <p:ext uri="{BB962C8B-B14F-4D97-AF65-F5344CB8AC3E}">
        <p14:creationId xmlns:p14="http://schemas.microsoft.com/office/powerpoint/2010/main" val="3493342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GB" sz="3600" dirty="0">
                <a:effectLst/>
                <a:latin typeface="Calibri" panose="020F0502020204030204" pitchFamily="34" charset="0"/>
                <a:ea typeface="Calibri" panose="020F0502020204030204" pitchFamily="34" charset="0"/>
              </a:rPr>
              <a:t>Is this man powered by SESAME ?</a:t>
            </a:r>
            <a:br>
              <a:rPr lang="en-GB" sz="1800" dirty="0">
                <a:effectLst/>
                <a:latin typeface="Calibri" panose="020F0502020204030204" pitchFamily="34" charset="0"/>
                <a:ea typeface="Calibri" panose="020F0502020204030204" pitchFamily="34" charset="0"/>
              </a:rPr>
            </a:br>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16</a:t>
            </a:fld>
            <a:endParaRPr lang="en-IN" dirty="0"/>
          </a:p>
        </p:txBody>
      </p:sp>
      <p:pic>
        <p:nvPicPr>
          <p:cNvPr id="2050" name="Picture 2">
            <a:extLst>
              <a:ext uri="{FF2B5EF4-FFF2-40B4-BE49-F238E27FC236}">
                <a16:creationId xmlns:a16="http://schemas.microsoft.com/office/drawing/2014/main" id="{FA15E87B-996A-4139-A87A-16CCD8BDE5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81760"/>
            <a:ext cx="9125656" cy="479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315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a:xfrm>
            <a:off x="6234329" y="914400"/>
            <a:ext cx="5314536" cy="1767569"/>
          </a:xfrm>
        </p:spPr>
        <p:txBody>
          <a:bodyPr>
            <a:normAutofit fontScale="90000"/>
          </a:bodyPr>
          <a:lstStyle/>
          <a:p>
            <a:r>
              <a:rPr lang="en-GB" sz="2900" dirty="0">
                <a:latin typeface="Mongolian Baiti" panose="03000500000000000000" pitchFamily="66" charset="0"/>
                <a:cs typeface="Mongolian Baiti" panose="03000500000000000000" pitchFamily="66" charset="0"/>
              </a:rPr>
              <a:t> Thank you… </a:t>
            </a:r>
            <a:br>
              <a:rPr lang="en-GB" sz="2900" dirty="0">
                <a:latin typeface="Mongolian Baiti" panose="03000500000000000000" pitchFamily="66" charset="0"/>
                <a:cs typeface="Mongolian Baiti" panose="03000500000000000000" pitchFamily="66" charset="0"/>
              </a:rPr>
            </a:br>
            <a:br>
              <a:rPr lang="en-GB" sz="2900" dirty="0">
                <a:latin typeface="Mongolian Baiti" panose="03000500000000000000" pitchFamily="66" charset="0"/>
                <a:cs typeface="Mongolian Baiti" panose="03000500000000000000" pitchFamily="66" charset="0"/>
              </a:rPr>
            </a:br>
            <a:br>
              <a:rPr lang="en-GB" sz="2900" dirty="0">
                <a:latin typeface="Mongolian Baiti" panose="03000500000000000000" pitchFamily="66" charset="0"/>
                <a:cs typeface="Mongolian Baiti" panose="03000500000000000000" pitchFamily="66" charset="0"/>
              </a:rPr>
            </a:br>
            <a:r>
              <a:rPr lang="en-GB" sz="2900" dirty="0">
                <a:latin typeface="Mongolian Baiti" panose="03000500000000000000" pitchFamily="66" charset="0"/>
                <a:cs typeface="Mongolian Baiti" panose="03000500000000000000" pitchFamily="66" charset="0"/>
              </a:rPr>
              <a:t>Global Grains and Ingredients Ltd</a:t>
            </a:r>
            <a:br>
              <a:rPr lang="en-GB" sz="2900" dirty="0">
                <a:effectLst/>
                <a:latin typeface="Calibri" panose="020F0502020204030204" pitchFamily="34" charset="0"/>
                <a:ea typeface="Calibri" panose="020F0502020204030204" pitchFamily="34" charset="0"/>
              </a:rPr>
            </a:br>
            <a:endParaRPr lang="en-IN" sz="2900" dirty="0"/>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j0437274[1]">
            <a:extLst>
              <a:ext uri="{FF2B5EF4-FFF2-40B4-BE49-F238E27FC236}">
                <a16:creationId xmlns:a16="http://schemas.microsoft.com/office/drawing/2014/main" id="{A21B278F-BF87-42B7-A680-6CBB75B7C494}"/>
              </a:ext>
            </a:extLst>
          </p:cNvPr>
          <p:cNvPicPr/>
          <p:nvPr/>
        </p:nvPicPr>
        <p:blipFill rotWithShape="1">
          <a:blip r:embed="rId2" cstate="print">
            <a:extLst>
              <a:ext uri="{28A0092B-C50C-407E-A947-70E740481C1C}">
                <a14:useLocalDpi xmlns:a14="http://schemas.microsoft.com/office/drawing/2010/main" val="0"/>
              </a:ext>
            </a:extLst>
          </a:blip>
          <a:srcRect r="32570"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p:spPr>
      </p:pic>
      <p:sp>
        <p:nvSpPr>
          <p:cNvPr id="3" name="Content Placeholder 2">
            <a:extLst>
              <a:ext uri="{FF2B5EF4-FFF2-40B4-BE49-F238E27FC236}">
                <a16:creationId xmlns:a16="http://schemas.microsoft.com/office/drawing/2014/main" id="{2549A2D0-8F57-4069-9BC5-05C427756BD8}"/>
              </a:ext>
            </a:extLst>
          </p:cNvPr>
          <p:cNvSpPr>
            <a:spLocks noGrp="1"/>
          </p:cNvSpPr>
          <p:nvPr>
            <p:ph idx="1"/>
          </p:nvPr>
        </p:nvSpPr>
        <p:spPr>
          <a:xfrm>
            <a:off x="6234329" y="2279018"/>
            <a:ext cx="5314543" cy="3375920"/>
          </a:xfrm>
        </p:spPr>
        <p:txBody>
          <a:bodyPr anchor="t">
            <a:normAutofit/>
          </a:bodyPr>
          <a:lstStyle/>
          <a:p>
            <a:pPr>
              <a:spcAft>
                <a:spcPts val="800"/>
              </a:spcAft>
            </a:pP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p>
            <a:pPr>
              <a:spcAft>
                <a:spcPts val="800"/>
              </a:spcAft>
            </a:pPr>
            <a:r>
              <a:rPr lang="en-GB" sz="1800" b="1" dirty="0">
                <a:latin typeface="Arial" panose="020B0604020202020204" pitchFamily="34" charset="0"/>
                <a:ea typeface="Times New Roman" panose="02020603050405020304" pitchFamily="18" charset="0"/>
                <a:cs typeface="Arial" panose="020B0604020202020204" pitchFamily="34" charset="0"/>
              </a:rPr>
              <a:t>David Buttery</a:t>
            </a:r>
          </a:p>
          <a:p>
            <a:pPr>
              <a:spcAft>
                <a:spcPts val="8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Global Grains &amp; Ingredients Ltd,</a:t>
            </a:r>
          </a:p>
          <a:p>
            <a:pPr>
              <a:spcAft>
                <a:spcPts val="8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60-62 Leman street, </a:t>
            </a:r>
          </a:p>
          <a:p>
            <a:pPr>
              <a:spcAft>
                <a:spcPts val="80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London   E1 8EU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800" b="1" dirty="0">
                <a:latin typeface="Arial" panose="020B0604020202020204" pitchFamily="34" charset="0"/>
                <a:ea typeface="Times New Roman" panose="02020603050405020304" pitchFamily="18" charset="0"/>
                <a:cs typeface="Arial" panose="020B0604020202020204" pitchFamily="34" charset="0"/>
              </a:rPr>
              <a:t>Telephone </a:t>
            </a:r>
            <a:r>
              <a:rPr lang="en-GB" sz="1800" b="1" dirty="0">
                <a:effectLst/>
                <a:latin typeface="Arial" panose="020B0604020202020204" pitchFamily="34" charset="0"/>
                <a:ea typeface="Times New Roman" panose="02020603050405020304" pitchFamily="18" charset="0"/>
                <a:cs typeface="Arial" panose="020B0604020202020204" pitchFamily="34" charset="0"/>
              </a:rPr>
              <a:t>: +44 (0) 207 488 6868</a:t>
            </a:r>
          </a:p>
          <a:p>
            <a:pPr>
              <a:spcAft>
                <a:spcPts val="800"/>
              </a:spcAft>
            </a:pPr>
            <a:r>
              <a:rPr lang="en-GB" sz="1800" b="1" dirty="0">
                <a:latin typeface="Arial" panose="020B0604020202020204" pitchFamily="34" charset="0"/>
                <a:ea typeface="Times New Roman" panose="02020603050405020304" pitchFamily="18" charset="0"/>
                <a:cs typeface="Arial" panose="020B0604020202020204" pitchFamily="34" charset="0"/>
              </a:rPr>
              <a:t>email – </a:t>
            </a:r>
            <a:r>
              <a:rPr lang="en-GB" sz="1800" b="1" dirty="0">
                <a:latin typeface="Arial" panose="020B0604020202020204" pitchFamily="34" charset="0"/>
                <a:ea typeface="Times New Roman" panose="02020603050405020304" pitchFamily="18" charset="0"/>
                <a:cs typeface="Arial" panose="020B0604020202020204" pitchFamily="34" charset="0"/>
                <a:hlinkClick r:id="rId3"/>
              </a:rPr>
              <a:t>Info@globalgrains.co.uk</a:t>
            </a:r>
            <a:r>
              <a:rPr lang="en-GB" sz="1800" b="1" dirty="0">
                <a:latin typeface="Arial" panose="020B0604020202020204" pitchFamily="34" charset="0"/>
                <a:ea typeface="Times New Roman" panose="02020603050405020304" pitchFamily="18" charset="0"/>
                <a:cs typeface="Arial" panose="020B0604020202020204" pitchFamily="34" charset="0"/>
              </a:rPr>
              <a:t> </a:t>
            </a:r>
            <a:endParaRPr lang="en-GB" sz="1800" b="1" dirty="0">
              <a:latin typeface="Arial" panose="020B0604020202020204" pitchFamily="34" charset="0"/>
              <a:ea typeface="Calibri" panose="020F0502020204030204" pitchFamily="34" charset="0"/>
              <a:cs typeface="Arial" panose="020B0604020202020204" pitchFamily="34" charset="0"/>
            </a:endParaRPr>
          </a:p>
          <a:p>
            <a:endParaRPr lang="en-GB" sz="1800"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a:xfrm>
            <a:off x="11000232" y="6108192"/>
            <a:ext cx="548640" cy="548640"/>
          </a:xfrm>
          <a:prstGeom prst="ellipse">
            <a:avLst/>
          </a:prstGeom>
          <a:solidFill>
            <a:srgbClr val="354152"/>
          </a:solidFill>
        </p:spPr>
        <p:txBody>
          <a:bodyPr anchor="ctr">
            <a:normAutofit/>
          </a:bodyPr>
          <a:lstStyle/>
          <a:p>
            <a:pPr algn="ctr">
              <a:spcAft>
                <a:spcPts val="600"/>
              </a:spcAft>
            </a:pPr>
            <a:fld id="{72CFD60D-3F6E-4A51-94CA-0A34FD1398CB}" type="slidenum">
              <a:rPr lang="en-IN" sz="1500">
                <a:solidFill>
                  <a:srgbClr val="FFFFFF"/>
                </a:solidFill>
              </a:rPr>
              <a:pPr algn="ctr">
                <a:spcAft>
                  <a:spcPts val="600"/>
                </a:spcAft>
              </a:pPr>
              <a:t>17</a:t>
            </a:fld>
            <a:endParaRPr lang="en-IN" sz="1500" dirty="0">
              <a:solidFill>
                <a:srgbClr val="FFFFFF"/>
              </a:solidFill>
            </a:endParaRPr>
          </a:p>
        </p:txBody>
      </p:sp>
    </p:spTree>
    <p:extLst>
      <p:ext uri="{BB962C8B-B14F-4D97-AF65-F5344CB8AC3E}">
        <p14:creationId xmlns:p14="http://schemas.microsoft.com/office/powerpoint/2010/main" val="318002284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GB" sz="3600" dirty="0">
                <a:effectLst/>
                <a:latin typeface="Calibri" panose="020F0502020204030204" pitchFamily="34" charset="0"/>
                <a:ea typeface="Calibri" panose="020F0502020204030204" pitchFamily="34" charset="0"/>
              </a:rPr>
              <a:t>European Union Sesame Market Trends</a:t>
            </a:r>
            <a:br>
              <a:rPr lang="en-GB" sz="1800" dirty="0">
                <a:effectLst/>
                <a:latin typeface="Calibri" panose="020F0502020204030204" pitchFamily="34" charset="0"/>
                <a:ea typeface="Calibri" panose="020F0502020204030204" pitchFamily="34" charset="0"/>
              </a:rPr>
            </a:br>
            <a:endParaRPr lang="en-IN" dirty="0"/>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lstStyle/>
          <a:p>
            <a:pPr marL="914400" lvl="2" indent="0" algn="ctr">
              <a:buNone/>
            </a:pPr>
            <a:endParaRPr lang="en-GB" sz="3600" dirty="0"/>
          </a:p>
          <a:p>
            <a:pPr marL="914400" lvl="2" indent="0" algn="ctr">
              <a:buNone/>
            </a:pPr>
            <a:r>
              <a:rPr lang="en-GB" sz="3600" dirty="0"/>
              <a:t>David Buttery</a:t>
            </a:r>
          </a:p>
          <a:p>
            <a:pPr marL="914400" lvl="2" indent="0" algn="ctr">
              <a:buNone/>
            </a:pPr>
            <a:r>
              <a:rPr lang="en-GB" sz="2800" dirty="0"/>
              <a:t>CEO &amp; Founder </a:t>
            </a:r>
          </a:p>
          <a:p>
            <a:pPr marL="914400" lvl="2" indent="0" algn="ctr">
              <a:buNone/>
            </a:pPr>
            <a:r>
              <a:rPr lang="en-GB" sz="2800" dirty="0"/>
              <a:t>of </a:t>
            </a:r>
          </a:p>
          <a:p>
            <a:pPr marL="914400" lvl="2" indent="0" algn="ctr">
              <a:buNone/>
            </a:pPr>
            <a:r>
              <a:rPr lang="en-GB" sz="4400" dirty="0">
                <a:latin typeface="Mongolian Baiti" panose="03000500000000000000" pitchFamily="66" charset="0"/>
                <a:cs typeface="Mongolian Baiti" panose="03000500000000000000" pitchFamily="66" charset="0"/>
              </a:rPr>
              <a:t>Global Grains and Ingredients Ltd</a:t>
            </a:r>
          </a:p>
          <a:p>
            <a:pPr marL="914400" lvl="2" indent="0" algn="ctr">
              <a:buNone/>
            </a:pPr>
            <a:r>
              <a:rPr lang="en-GB" sz="4400" dirty="0">
                <a:latin typeface="Mongolian Baiti" panose="03000500000000000000" pitchFamily="66" charset="0"/>
                <a:cs typeface="Mongolian Baiti" panose="03000500000000000000" pitchFamily="66" charset="0"/>
              </a:rPr>
              <a:t>London, </a:t>
            </a:r>
          </a:p>
          <a:p>
            <a:pPr marL="914400" lvl="2" indent="0" algn="ctr">
              <a:buNone/>
            </a:pPr>
            <a:r>
              <a:rPr lang="en-GB" sz="4400" dirty="0">
                <a:latin typeface="Mongolian Baiti" panose="03000500000000000000" pitchFamily="66" charset="0"/>
                <a:cs typeface="Mongolian Baiti" panose="03000500000000000000" pitchFamily="66" charset="0"/>
              </a:rPr>
              <a:t>United Kingdom.</a:t>
            </a:r>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2</a:t>
            </a:fld>
            <a:endParaRPr lang="en-IN" dirty="0"/>
          </a:p>
        </p:txBody>
      </p:sp>
    </p:spTree>
    <p:extLst>
      <p:ext uri="{BB962C8B-B14F-4D97-AF65-F5344CB8AC3E}">
        <p14:creationId xmlns:p14="http://schemas.microsoft.com/office/powerpoint/2010/main" val="138020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GB" sz="3600" dirty="0">
                <a:effectLst/>
                <a:latin typeface="Calibri" panose="020F0502020204030204" pitchFamily="34" charset="0"/>
                <a:ea typeface="Calibri" panose="020F0502020204030204" pitchFamily="34" charset="0"/>
              </a:rPr>
              <a:t>European Union Sesame Market Trends</a:t>
            </a:r>
            <a:br>
              <a:rPr lang="en-GB" sz="1800" dirty="0">
                <a:effectLst/>
                <a:latin typeface="Calibri" panose="020F0502020204030204" pitchFamily="34" charset="0"/>
                <a:ea typeface="Calibri" panose="020F0502020204030204" pitchFamily="34" charset="0"/>
              </a:rPr>
            </a:br>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3</a:t>
            </a:fld>
            <a:endParaRPr lang="en-IN" dirty="0"/>
          </a:p>
        </p:txBody>
      </p:sp>
      <p:pic>
        <p:nvPicPr>
          <p:cNvPr id="5" name="Picture 1">
            <a:extLst>
              <a:ext uri="{FF2B5EF4-FFF2-40B4-BE49-F238E27FC236}">
                <a16:creationId xmlns:a16="http://schemas.microsoft.com/office/drawing/2014/main" id="{5F6ED26A-182F-4136-BD75-CC8F037CD6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8998656" cy="506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91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a:xfrm>
            <a:off x="457200" y="219075"/>
            <a:ext cx="8705850" cy="857885"/>
          </a:xfrm>
        </p:spPr>
        <p:txBody>
          <a:bodyPr>
            <a:normAutofit fontScale="90000"/>
          </a:bodyPr>
          <a:lstStyle/>
          <a:p>
            <a:br>
              <a:rPr lang="en-GB" sz="1600" b="1" i="0" dirty="0">
                <a:solidFill>
                  <a:srgbClr val="333333"/>
                </a:solidFill>
                <a:effectLst/>
                <a:latin typeface="MetaPro"/>
              </a:rPr>
            </a:br>
            <a:br>
              <a:rPr lang="en-GB" sz="1600" b="1" i="0" dirty="0">
                <a:solidFill>
                  <a:srgbClr val="333333"/>
                </a:solidFill>
                <a:effectLst/>
                <a:latin typeface="MetaPro"/>
              </a:rPr>
            </a:br>
            <a:r>
              <a:rPr lang="en-GB" sz="3600" b="1" i="0" dirty="0">
                <a:solidFill>
                  <a:srgbClr val="333333"/>
                </a:solidFill>
                <a:effectLst/>
                <a:latin typeface="MetaPro"/>
              </a:rPr>
              <a:t>Distribution of laboratory-confirmed cases of COVID-19 in the EU/EEA, as of week 41</a:t>
            </a:r>
            <a:br>
              <a:rPr lang="en-GB" sz="1800" dirty="0">
                <a:effectLst/>
                <a:latin typeface="Calibri" panose="020F0502020204030204" pitchFamily="34" charset="0"/>
                <a:ea typeface="Calibri" panose="020F0502020204030204" pitchFamily="34" charset="0"/>
              </a:rPr>
            </a:br>
            <a:endParaRPr lang="en-IN" dirty="0"/>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a:xfrm>
            <a:off x="838200" y="1330960"/>
            <a:ext cx="10327640" cy="4888865"/>
          </a:xfrm>
        </p:spPr>
        <p:txBody>
          <a:bodyPr/>
          <a:lstStyle/>
          <a:p>
            <a:r>
              <a:rPr lang="en-IN" dirty="0"/>
              <a:t>EU Covid cases 		39,419,404</a:t>
            </a:r>
          </a:p>
          <a:p>
            <a:r>
              <a:rPr lang="en-IN" dirty="0"/>
              <a:t>EU Covid Deaths		      783,762</a:t>
            </a:r>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4</a:t>
            </a:fld>
            <a:endParaRPr lang="en-IN" dirty="0"/>
          </a:p>
        </p:txBody>
      </p:sp>
      <p:pic>
        <p:nvPicPr>
          <p:cNvPr id="6" name="Picture 5">
            <a:extLst>
              <a:ext uri="{FF2B5EF4-FFF2-40B4-BE49-F238E27FC236}">
                <a16:creationId xmlns:a16="http://schemas.microsoft.com/office/drawing/2014/main" id="{9CECFD9F-A9BF-4468-9294-709D3357E46F}"/>
              </a:ext>
            </a:extLst>
          </p:cNvPr>
          <p:cNvPicPr>
            <a:picLocks noChangeAspect="1"/>
          </p:cNvPicPr>
          <p:nvPr/>
        </p:nvPicPr>
        <p:blipFill>
          <a:blip r:embed="rId2"/>
          <a:stretch>
            <a:fillRect/>
          </a:stretch>
        </p:blipFill>
        <p:spPr>
          <a:xfrm>
            <a:off x="0" y="2882208"/>
            <a:ext cx="12192000" cy="3975792"/>
          </a:xfrm>
          <a:prstGeom prst="rect">
            <a:avLst/>
          </a:prstGeom>
        </p:spPr>
      </p:pic>
      <p:cxnSp>
        <p:nvCxnSpPr>
          <p:cNvPr id="8" name="Straight Arrow Connector 7">
            <a:extLst>
              <a:ext uri="{FF2B5EF4-FFF2-40B4-BE49-F238E27FC236}">
                <a16:creationId xmlns:a16="http://schemas.microsoft.com/office/drawing/2014/main" id="{53E215D3-BB3B-4419-8EF0-AE650B37D2F2}"/>
              </a:ext>
            </a:extLst>
          </p:cNvPr>
          <p:cNvCxnSpPr>
            <a:cxnSpLocks/>
          </p:cNvCxnSpPr>
          <p:nvPr/>
        </p:nvCxnSpPr>
        <p:spPr>
          <a:xfrm>
            <a:off x="4648200" y="4412904"/>
            <a:ext cx="85725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D6923C1-F1BB-4099-AD2F-8CCBC5F26CBE}"/>
              </a:ext>
            </a:extLst>
          </p:cNvPr>
          <p:cNvCxnSpPr/>
          <p:nvPr/>
        </p:nvCxnSpPr>
        <p:spPr>
          <a:xfrm>
            <a:off x="10963275" y="4209126"/>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DEFA82D-C9B1-4758-872E-BAE455E2993F}"/>
              </a:ext>
            </a:extLst>
          </p:cNvPr>
          <p:cNvCxnSpPr>
            <a:cxnSpLocks/>
          </p:cNvCxnSpPr>
          <p:nvPr/>
        </p:nvCxnSpPr>
        <p:spPr>
          <a:xfrm flipV="1">
            <a:off x="4114800" y="5316365"/>
            <a:ext cx="8077200" cy="1093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ED40970-C81A-43E9-B1D7-B207CCCF0326}"/>
              </a:ext>
            </a:extLst>
          </p:cNvPr>
          <p:cNvSpPr txBox="1"/>
          <p:nvPr/>
        </p:nvSpPr>
        <p:spPr>
          <a:xfrm>
            <a:off x="3622040" y="3775391"/>
            <a:ext cx="1083310" cy="646331"/>
          </a:xfrm>
          <a:prstGeom prst="rect">
            <a:avLst/>
          </a:prstGeom>
          <a:noFill/>
        </p:spPr>
        <p:txBody>
          <a:bodyPr wrap="square" rtlCol="0">
            <a:spAutoFit/>
          </a:bodyPr>
          <a:lstStyle/>
          <a:p>
            <a:r>
              <a:rPr lang="en-GB" dirty="0"/>
              <a:t>Week41  2020</a:t>
            </a:r>
          </a:p>
        </p:txBody>
      </p:sp>
      <p:sp>
        <p:nvSpPr>
          <p:cNvPr id="16" name="TextBox 15">
            <a:extLst>
              <a:ext uri="{FF2B5EF4-FFF2-40B4-BE49-F238E27FC236}">
                <a16:creationId xmlns:a16="http://schemas.microsoft.com/office/drawing/2014/main" id="{37990B35-5052-4033-AB57-6E5DF320D508}"/>
              </a:ext>
            </a:extLst>
          </p:cNvPr>
          <p:cNvSpPr txBox="1"/>
          <p:nvPr/>
        </p:nvSpPr>
        <p:spPr>
          <a:xfrm>
            <a:off x="10318115" y="3570952"/>
            <a:ext cx="1083310" cy="646331"/>
          </a:xfrm>
          <a:prstGeom prst="rect">
            <a:avLst/>
          </a:prstGeom>
          <a:noFill/>
        </p:spPr>
        <p:txBody>
          <a:bodyPr wrap="square" rtlCol="0">
            <a:spAutoFit/>
          </a:bodyPr>
          <a:lstStyle/>
          <a:p>
            <a:r>
              <a:rPr lang="en-GB" dirty="0"/>
              <a:t>Week 41 2021</a:t>
            </a:r>
          </a:p>
        </p:txBody>
      </p:sp>
    </p:spTree>
    <p:extLst>
      <p:ext uri="{BB962C8B-B14F-4D97-AF65-F5344CB8AC3E}">
        <p14:creationId xmlns:p14="http://schemas.microsoft.com/office/powerpoint/2010/main" val="312200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normAutofit fontScale="90000"/>
          </a:bodyPr>
          <a:lstStyle/>
          <a:p>
            <a:r>
              <a:rPr lang="en-GB" sz="3600" dirty="0">
                <a:effectLst/>
                <a:latin typeface="Calibri" panose="020F0502020204030204" pitchFamily="34" charset="0"/>
                <a:ea typeface="Calibri" panose="020F0502020204030204" pitchFamily="34" charset="0"/>
              </a:rPr>
              <a:t>European Union Sesame Market Trends</a:t>
            </a:r>
            <a:br>
              <a:rPr lang="en-GB" sz="3600" dirty="0">
                <a:effectLst/>
                <a:latin typeface="Calibri" panose="020F0502020204030204" pitchFamily="34" charset="0"/>
                <a:ea typeface="Calibri" panose="020F0502020204030204" pitchFamily="34" charset="0"/>
              </a:rPr>
            </a:br>
            <a:r>
              <a:rPr lang="en-GB" sz="3600" dirty="0">
                <a:effectLst/>
                <a:latin typeface="Calibri" panose="020F0502020204030204" pitchFamily="34" charset="0"/>
                <a:ea typeface="Calibri" panose="020F0502020204030204" pitchFamily="34" charset="0"/>
              </a:rPr>
              <a:t>      </a:t>
            </a:r>
            <a:r>
              <a:rPr lang="en-GB" sz="4000" dirty="0">
                <a:solidFill>
                  <a:srgbClr val="FF0000"/>
                </a:solidFill>
                <a:latin typeface="Mongolian Baiti" panose="03000500000000000000" pitchFamily="66" charset="0"/>
                <a:cs typeface="Mongolian Baiti" panose="03000500000000000000" pitchFamily="66" charset="0"/>
              </a:rPr>
              <a:t>2020 - €214,232.000  - 129,212mt</a:t>
            </a:r>
            <a:br>
              <a:rPr lang="en-GB" sz="1800" dirty="0">
                <a:effectLst/>
                <a:latin typeface="Calibri" panose="020F0502020204030204" pitchFamily="34" charset="0"/>
                <a:ea typeface="Calibri" panose="020F0502020204030204" pitchFamily="34" charset="0"/>
              </a:rPr>
            </a:br>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5</a:t>
            </a:fld>
            <a:endParaRPr lang="en-IN" dirty="0"/>
          </a:p>
        </p:txBody>
      </p:sp>
      <p:graphicFrame>
        <p:nvGraphicFramePr>
          <p:cNvPr id="5" name="Content Placeholder 4">
            <a:extLst>
              <a:ext uri="{FF2B5EF4-FFF2-40B4-BE49-F238E27FC236}">
                <a16:creationId xmlns:a16="http://schemas.microsoft.com/office/drawing/2014/main" id="{64BB31F7-AB38-4ABA-8641-A83B55D7A06E}"/>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945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GB" sz="3600" dirty="0">
                <a:effectLst/>
                <a:latin typeface="Calibri" panose="020F0502020204030204" pitchFamily="34" charset="0"/>
                <a:ea typeface="Calibri" panose="020F0502020204030204" pitchFamily="34" charset="0"/>
              </a:rPr>
              <a:t>European Union Sesame Market Trends</a:t>
            </a:r>
            <a:br>
              <a:rPr lang="en-GB" sz="1800" dirty="0">
                <a:effectLst/>
                <a:latin typeface="Calibri" panose="020F0502020204030204" pitchFamily="34" charset="0"/>
                <a:ea typeface="Calibri" panose="020F0502020204030204" pitchFamily="34" charset="0"/>
              </a:rPr>
            </a:br>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6</a:t>
            </a:fld>
            <a:endParaRPr lang="en-IN" dirty="0"/>
          </a:p>
        </p:txBody>
      </p:sp>
      <p:pic>
        <p:nvPicPr>
          <p:cNvPr id="5" name="Content Placeholder 7">
            <a:extLst>
              <a:ext uri="{FF2B5EF4-FFF2-40B4-BE49-F238E27FC236}">
                <a16:creationId xmlns:a16="http://schemas.microsoft.com/office/drawing/2014/main" id="{96CBD78E-3E93-4676-9638-A1C4D15E302E}"/>
              </a:ext>
            </a:extLst>
          </p:cNvPr>
          <p:cNvPicPr>
            <a:picLocks noGrp="1" noChangeAspect="1"/>
          </p:cNvPicPr>
          <p:nvPr>
            <p:ph idx="1"/>
          </p:nvPr>
        </p:nvPicPr>
        <p:blipFill>
          <a:blip r:embed="rId2"/>
          <a:stretch>
            <a:fillRect/>
          </a:stretch>
        </p:blipFill>
        <p:spPr>
          <a:xfrm>
            <a:off x="1798320" y="1229360"/>
            <a:ext cx="8087360" cy="5126990"/>
          </a:xfrm>
          <a:prstGeom prst="rect">
            <a:avLst/>
          </a:prstGeom>
        </p:spPr>
      </p:pic>
    </p:spTree>
    <p:extLst>
      <p:ext uri="{BB962C8B-B14F-4D97-AF65-F5344CB8AC3E}">
        <p14:creationId xmlns:p14="http://schemas.microsoft.com/office/powerpoint/2010/main" val="68353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GB" sz="3600" dirty="0">
                <a:effectLst/>
                <a:latin typeface="Calibri" panose="020F0502020204030204" pitchFamily="34" charset="0"/>
                <a:ea typeface="Calibri" panose="020F0502020204030204" pitchFamily="34" charset="0"/>
              </a:rPr>
              <a:t>Average price 2019 and 2020, by origin</a:t>
            </a:r>
            <a:br>
              <a:rPr lang="en-GB" sz="1800" dirty="0">
                <a:effectLst/>
                <a:latin typeface="Calibri" panose="020F0502020204030204" pitchFamily="34" charset="0"/>
                <a:ea typeface="Calibri" panose="020F0502020204030204" pitchFamily="34" charset="0"/>
              </a:rPr>
            </a:br>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7</a:t>
            </a:fld>
            <a:endParaRPr lang="en-IN" dirty="0"/>
          </a:p>
        </p:txBody>
      </p:sp>
      <p:pic>
        <p:nvPicPr>
          <p:cNvPr id="5" name="Content Placeholder 7">
            <a:extLst>
              <a:ext uri="{FF2B5EF4-FFF2-40B4-BE49-F238E27FC236}">
                <a16:creationId xmlns:a16="http://schemas.microsoft.com/office/drawing/2014/main" id="{0B4A1776-64F6-4DC4-8ABB-8D13F6C2487B}"/>
              </a:ext>
            </a:extLst>
          </p:cNvPr>
          <p:cNvPicPr>
            <a:picLocks noGrp="1" noChangeAspect="1"/>
          </p:cNvPicPr>
          <p:nvPr>
            <p:ph idx="1"/>
          </p:nvPr>
        </p:nvPicPr>
        <p:blipFill>
          <a:blip r:embed="rId2"/>
          <a:stretch>
            <a:fillRect/>
          </a:stretch>
        </p:blipFill>
        <p:spPr>
          <a:xfrm>
            <a:off x="3281680" y="1026160"/>
            <a:ext cx="5731691" cy="5150803"/>
          </a:xfrm>
          <a:prstGeom prst="rect">
            <a:avLst/>
          </a:prstGeom>
        </p:spPr>
      </p:pic>
    </p:spTree>
    <p:extLst>
      <p:ext uri="{BB962C8B-B14F-4D97-AF65-F5344CB8AC3E}">
        <p14:creationId xmlns:p14="http://schemas.microsoft.com/office/powerpoint/2010/main" val="393015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a:xfrm>
            <a:off x="838200" y="136525"/>
            <a:ext cx="8175171" cy="1214755"/>
          </a:xfrm>
        </p:spPr>
        <p:txBody>
          <a:bodyPr>
            <a:normAutofit fontScale="90000"/>
          </a:bodyPr>
          <a:lstStyle/>
          <a:p>
            <a:br>
              <a:rPr lang="en-GB" sz="3600" dirty="0">
                <a:effectLst/>
                <a:latin typeface="Calibri" panose="020F0502020204030204" pitchFamily="34" charset="0"/>
                <a:ea typeface="Calibri" panose="020F0502020204030204" pitchFamily="34" charset="0"/>
              </a:rPr>
            </a:br>
            <a:r>
              <a:rPr lang="en-GB" sz="3600" dirty="0">
                <a:effectLst/>
                <a:latin typeface="Calibri" panose="020F0502020204030204" pitchFamily="34" charset="0"/>
                <a:ea typeface="Calibri" panose="020F0502020204030204" pitchFamily="34" charset="0"/>
              </a:rPr>
              <a:t>The Big 5 now includes Turkey in 2020</a:t>
            </a:r>
            <a:br>
              <a:rPr lang="en-GB" sz="3600" dirty="0">
                <a:effectLst/>
                <a:latin typeface="Calibri" panose="020F0502020204030204" pitchFamily="34" charset="0"/>
                <a:ea typeface="Calibri" panose="020F0502020204030204" pitchFamily="34" charset="0"/>
              </a:rPr>
            </a:br>
            <a:r>
              <a:rPr lang="en-GB" sz="1800" dirty="0">
                <a:latin typeface="Mongolian Baiti" panose="03000500000000000000" pitchFamily="66" charset="0"/>
                <a:cs typeface="Mongolian Baiti" panose="03000500000000000000" pitchFamily="66" charset="0"/>
              </a:rPr>
              <a:t>2020 – India / Nigeria / Sudan / </a:t>
            </a:r>
            <a:r>
              <a:rPr lang="en-GB" sz="1800" dirty="0">
                <a:solidFill>
                  <a:srgbClr val="FF0000"/>
                </a:solidFill>
                <a:latin typeface="Mongolian Baiti" panose="03000500000000000000" pitchFamily="66" charset="0"/>
                <a:cs typeface="Mongolian Baiti" panose="03000500000000000000" pitchFamily="66" charset="0"/>
              </a:rPr>
              <a:t>TURKEY (7,656mt) </a:t>
            </a:r>
            <a:r>
              <a:rPr lang="en-GB" sz="1800" dirty="0">
                <a:latin typeface="Mongolian Baiti" panose="03000500000000000000" pitchFamily="66" charset="0"/>
                <a:cs typeface="Mongolian Baiti" panose="03000500000000000000" pitchFamily="66" charset="0"/>
              </a:rPr>
              <a:t>/ Ethiopia</a:t>
            </a:r>
            <a:br>
              <a:rPr lang="en-GB" sz="1800" dirty="0">
                <a:effectLst/>
                <a:latin typeface="Calibri" panose="020F0502020204030204" pitchFamily="34" charset="0"/>
                <a:ea typeface="Calibri" panose="020F0502020204030204" pitchFamily="34" charset="0"/>
              </a:rPr>
            </a:br>
            <a:endParaRPr lang="en-IN" dirty="0"/>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a:xfrm>
            <a:off x="838200" y="1825625"/>
            <a:ext cx="9239250" cy="4351338"/>
          </a:xfrm>
        </p:spPr>
        <p:txBody>
          <a:bodyPr/>
          <a:lstStyle/>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8</a:t>
            </a:fld>
            <a:endParaRPr lang="en-IN" dirty="0"/>
          </a:p>
        </p:txBody>
      </p:sp>
      <p:graphicFrame>
        <p:nvGraphicFramePr>
          <p:cNvPr id="5" name="Content Placeholder 10">
            <a:extLst>
              <a:ext uri="{FF2B5EF4-FFF2-40B4-BE49-F238E27FC236}">
                <a16:creationId xmlns:a16="http://schemas.microsoft.com/office/drawing/2014/main" id="{196ECF7F-65B9-4270-BFBD-D3550B390EDC}"/>
              </a:ext>
            </a:extLst>
          </p:cNvPr>
          <p:cNvGraphicFramePr>
            <a:graphicFrameLocks/>
          </p:cNvGraphicFramePr>
          <p:nvPr>
            <p:extLst>
              <p:ext uri="{D42A27DB-BD31-4B8C-83A1-F6EECF244321}">
                <p14:modId xmlns:p14="http://schemas.microsoft.com/office/powerpoint/2010/main" val="3990811770"/>
              </p:ext>
            </p:extLst>
          </p:nvPr>
        </p:nvGraphicFramePr>
        <p:xfrm>
          <a:off x="768985" y="1351280"/>
          <a:ext cx="9377680" cy="477488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8AE8274-13C1-404D-B61B-5B75D1B6C497}"/>
              </a:ext>
            </a:extLst>
          </p:cNvPr>
          <p:cNvSpPr txBox="1"/>
          <p:nvPr/>
        </p:nvSpPr>
        <p:spPr>
          <a:xfrm>
            <a:off x="10215880" y="2476500"/>
            <a:ext cx="1728470" cy="1477328"/>
          </a:xfrm>
          <a:prstGeom prst="rect">
            <a:avLst/>
          </a:prstGeom>
          <a:noFill/>
        </p:spPr>
        <p:txBody>
          <a:bodyPr wrap="square" rtlCol="0">
            <a:spAutoFit/>
          </a:bodyPr>
          <a:lstStyle/>
          <a:p>
            <a:r>
              <a:rPr lang="en-GB" dirty="0"/>
              <a:t>Uganda exits the Big 5 EU  suppliers in 2020</a:t>
            </a:r>
          </a:p>
          <a:p>
            <a:endParaRPr lang="en-GB" dirty="0"/>
          </a:p>
        </p:txBody>
      </p:sp>
    </p:spTree>
    <p:extLst>
      <p:ext uri="{BB962C8B-B14F-4D97-AF65-F5344CB8AC3E}">
        <p14:creationId xmlns:p14="http://schemas.microsoft.com/office/powerpoint/2010/main" val="27255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GB" sz="3600" dirty="0">
                <a:effectLst/>
                <a:latin typeface="Calibri" panose="020F0502020204030204" pitchFamily="34" charset="0"/>
                <a:ea typeface="Calibri" panose="020F0502020204030204" pitchFamily="34" charset="0"/>
              </a:rPr>
              <a:t>European Union Sesame Market Trends</a:t>
            </a:r>
            <a:br>
              <a:rPr lang="en-GB" sz="1800" dirty="0">
                <a:effectLst/>
                <a:latin typeface="Calibri" panose="020F0502020204030204" pitchFamily="34" charset="0"/>
                <a:ea typeface="Calibri" panose="020F0502020204030204" pitchFamily="34" charset="0"/>
              </a:rPr>
            </a:br>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9</a:t>
            </a:fld>
            <a:endParaRPr lang="en-IN" dirty="0"/>
          </a:p>
        </p:txBody>
      </p:sp>
      <p:pic>
        <p:nvPicPr>
          <p:cNvPr id="5" name="Content Placeholder 8">
            <a:extLst>
              <a:ext uri="{FF2B5EF4-FFF2-40B4-BE49-F238E27FC236}">
                <a16:creationId xmlns:a16="http://schemas.microsoft.com/office/drawing/2014/main" id="{CEC67034-EC16-4707-9E1C-3A5C4173016F}"/>
              </a:ext>
            </a:extLst>
          </p:cNvPr>
          <p:cNvPicPr>
            <a:picLocks noGrp="1" noChangeAspect="1"/>
          </p:cNvPicPr>
          <p:nvPr>
            <p:ph idx="1"/>
          </p:nvPr>
        </p:nvPicPr>
        <p:blipFill>
          <a:blip r:embed="rId2"/>
          <a:stretch>
            <a:fillRect/>
          </a:stretch>
        </p:blipFill>
        <p:spPr>
          <a:xfrm>
            <a:off x="1635760" y="1310640"/>
            <a:ext cx="7538720" cy="4765040"/>
          </a:xfrm>
          <a:prstGeom prst="rect">
            <a:avLst/>
          </a:prstGeom>
        </p:spPr>
      </p:pic>
    </p:spTree>
    <p:extLst>
      <p:ext uri="{BB962C8B-B14F-4D97-AF65-F5344CB8AC3E}">
        <p14:creationId xmlns:p14="http://schemas.microsoft.com/office/powerpoint/2010/main" val="4043007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112</TotalTime>
  <Words>663</Words>
  <Application>Microsoft Office PowerPoint</Application>
  <PresentationFormat>Widescreen</PresentationFormat>
  <Paragraphs>130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MetaPro</vt:lpstr>
      <vt:lpstr>Mongolian Baiti</vt:lpstr>
      <vt:lpstr>Times New Roman</vt:lpstr>
      <vt:lpstr>Office Theme</vt:lpstr>
      <vt:lpstr>PowerPoint Presentation</vt:lpstr>
      <vt:lpstr>European Union Sesame Market Trends </vt:lpstr>
      <vt:lpstr>European Union Sesame Market Trends </vt:lpstr>
      <vt:lpstr>  Distribution of laboratory-confirmed cases of COVID-19 in the EU/EEA, as of week 41 </vt:lpstr>
      <vt:lpstr>European Union Sesame Market Trends       2020 - €214,232.000  - 129,212mt </vt:lpstr>
      <vt:lpstr>European Union Sesame Market Trends </vt:lpstr>
      <vt:lpstr>Average price 2019 and 2020, by origin </vt:lpstr>
      <vt:lpstr> The Big 5 now includes Turkey in 2020 2020 – India / Nigeria / Sudan / TURKEY (7,656mt) / Ethiopia </vt:lpstr>
      <vt:lpstr>European Union Sesame Market Trends </vt:lpstr>
      <vt:lpstr>European Union Sesame Market Trends </vt:lpstr>
      <vt:lpstr> Comments from the EU commission, for sharing with our sesame seed community.    </vt:lpstr>
      <vt:lpstr>European Union Sesame Market Trends </vt:lpstr>
      <vt:lpstr>European Union Sesame Market Trends </vt:lpstr>
      <vt:lpstr>European Union Sesame Market Trends </vt:lpstr>
      <vt:lpstr>European Union Sesame Market Trends </vt:lpstr>
      <vt:lpstr>Is this man powered by SESAME ? </vt:lpstr>
      <vt:lpstr> Thank you…    Global Grains and Ingredients Ltd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dc:creator>
  <cp:lastModifiedBy>David Buttery</cp:lastModifiedBy>
  <cp:revision>4</cp:revision>
  <dcterms:created xsi:type="dcterms:W3CDTF">2019-07-16T11:15:07Z</dcterms:created>
  <dcterms:modified xsi:type="dcterms:W3CDTF">2021-10-24T19:51:17Z</dcterms:modified>
</cp:coreProperties>
</file>