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8" r:id="rId9"/>
    <p:sldId id="26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4-Meetings\5-WSC\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Sheet1!$K$3</c:f>
              <c:strCache>
                <c:ptCount val="1"/>
                <c:pt idx="0">
                  <c:v> Chinese Crop   </c:v>
                </c:pt>
              </c:strCache>
            </c:strRef>
          </c:tx>
          <c:marker>
            <c:symbol val="none"/>
          </c:marker>
          <c:cat>
            <c:strRef>
              <c:f>Sheet1!$L$1:$X$1</c:f>
              <c:strCache>
                <c:ptCount val="13"/>
                <c:pt idx="0">
                  <c:v> Year 2009 </c:v>
                </c:pt>
                <c:pt idx="1">
                  <c:v> Year 2010 </c:v>
                </c:pt>
                <c:pt idx="2">
                  <c:v> Year 2011 </c:v>
                </c:pt>
                <c:pt idx="3">
                  <c:v> Year 2012 </c:v>
                </c:pt>
                <c:pt idx="4">
                  <c:v> Year 2013 </c:v>
                </c:pt>
                <c:pt idx="5">
                  <c:v> Year 2014 </c:v>
                </c:pt>
                <c:pt idx="6">
                  <c:v> Year 2015 </c:v>
                </c:pt>
                <c:pt idx="7">
                  <c:v> Year 2016 </c:v>
                </c:pt>
                <c:pt idx="8">
                  <c:v> Year 2017 </c:v>
                </c:pt>
                <c:pt idx="9">
                  <c:v> Year 2018 </c:v>
                </c:pt>
                <c:pt idx="10">
                  <c:v> Year 2019 </c:v>
                </c:pt>
                <c:pt idx="11">
                  <c:v> Year 2020 </c:v>
                </c:pt>
                <c:pt idx="12">
                  <c:v> Year 2021 Est </c:v>
                </c:pt>
              </c:strCache>
            </c:strRef>
          </c:cat>
          <c:val>
            <c:numRef>
              <c:f>Sheet1!$L$3:$X$3</c:f>
              <c:numCache>
                <c:formatCode>_ * #,##0_ ;_ * \-#,##0_ ;_ * "-"??_ ;_ @_ </c:formatCode>
                <c:ptCount val="13"/>
                <c:pt idx="0">
                  <c:v>315000</c:v>
                </c:pt>
                <c:pt idx="1">
                  <c:v>450000</c:v>
                </c:pt>
                <c:pt idx="2">
                  <c:v>245000</c:v>
                </c:pt>
                <c:pt idx="3">
                  <c:v>331000</c:v>
                </c:pt>
                <c:pt idx="4">
                  <c:v>253000</c:v>
                </c:pt>
                <c:pt idx="5">
                  <c:v>215000</c:v>
                </c:pt>
                <c:pt idx="6">
                  <c:v>180000</c:v>
                </c:pt>
                <c:pt idx="7">
                  <c:v>152000</c:v>
                </c:pt>
                <c:pt idx="8">
                  <c:v>183000</c:v>
                </c:pt>
                <c:pt idx="9">
                  <c:v>250000</c:v>
                </c:pt>
                <c:pt idx="10">
                  <c:v>300000</c:v>
                </c:pt>
                <c:pt idx="11">
                  <c:v>150000</c:v>
                </c:pt>
                <c:pt idx="12">
                  <c:v>90000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4D-4F27-AB0E-8736ACAFA81D}"/>
            </c:ext>
          </c:extLst>
        </c:ser>
        <c:ser>
          <c:idx val="2"/>
          <c:order val="1"/>
          <c:tx>
            <c:strRef>
              <c:f>Sheet1!$K$4</c:f>
              <c:strCache>
                <c:ptCount val="1"/>
                <c:pt idx="0">
                  <c:v> Imports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Sheet1!$L$1:$X$1</c:f>
              <c:strCache>
                <c:ptCount val="13"/>
                <c:pt idx="0">
                  <c:v> Year 2009 </c:v>
                </c:pt>
                <c:pt idx="1">
                  <c:v> Year 2010 </c:v>
                </c:pt>
                <c:pt idx="2">
                  <c:v> Year 2011 </c:v>
                </c:pt>
                <c:pt idx="3">
                  <c:v> Year 2012 </c:v>
                </c:pt>
                <c:pt idx="4">
                  <c:v> Year 2013 </c:v>
                </c:pt>
                <c:pt idx="5">
                  <c:v> Year 2014 </c:v>
                </c:pt>
                <c:pt idx="6">
                  <c:v> Year 2015 </c:v>
                </c:pt>
                <c:pt idx="7">
                  <c:v> Year 2016 </c:v>
                </c:pt>
                <c:pt idx="8">
                  <c:v> Year 2017 </c:v>
                </c:pt>
                <c:pt idx="9">
                  <c:v> Year 2018 </c:v>
                </c:pt>
                <c:pt idx="10">
                  <c:v> Year 2019 </c:v>
                </c:pt>
                <c:pt idx="11">
                  <c:v> Year 2020 </c:v>
                </c:pt>
                <c:pt idx="12">
                  <c:v> Year 2021 Est </c:v>
                </c:pt>
              </c:strCache>
            </c:strRef>
          </c:cat>
          <c:val>
            <c:numRef>
              <c:f>Sheet1!$L$4:$X$4</c:f>
              <c:numCache>
                <c:formatCode>_ * #,##0_ ;_ * \-#,##0_ ;_ * "-"??_ ;_ @_ </c:formatCode>
                <c:ptCount val="13"/>
                <c:pt idx="0">
                  <c:v>311281</c:v>
                </c:pt>
                <c:pt idx="1">
                  <c:v>390716</c:v>
                </c:pt>
                <c:pt idx="2">
                  <c:v>389319</c:v>
                </c:pt>
                <c:pt idx="3">
                  <c:v>395672</c:v>
                </c:pt>
                <c:pt idx="4">
                  <c:v>442290</c:v>
                </c:pt>
                <c:pt idx="5">
                  <c:v>568902</c:v>
                </c:pt>
                <c:pt idx="6">
                  <c:v>805926</c:v>
                </c:pt>
                <c:pt idx="7">
                  <c:v>933138.57400000014</c:v>
                </c:pt>
                <c:pt idx="8">
                  <c:v>712925</c:v>
                </c:pt>
                <c:pt idx="9">
                  <c:v>827878.2429999999</c:v>
                </c:pt>
                <c:pt idx="10">
                  <c:v>812386.71299999999</c:v>
                </c:pt>
                <c:pt idx="11">
                  <c:v>1016067.3450000001</c:v>
                </c:pt>
                <c:pt idx="12">
                  <c:v>1078825.5530000001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4D-4F27-AB0E-8736ACAFA81D}"/>
            </c:ext>
          </c:extLst>
        </c:ser>
        <c:ser>
          <c:idx val="4"/>
          <c:order val="2"/>
          <c:tx>
            <c:strRef>
              <c:f>Sheet1!$K$5</c:f>
              <c:strCache>
                <c:ptCount val="1"/>
                <c:pt idx="0">
                  <c:v> Exports </c:v>
                </c:pt>
              </c:strCache>
            </c:strRef>
          </c:tx>
          <c:marker>
            <c:symbol val="none"/>
          </c:marker>
          <c:cat>
            <c:strRef>
              <c:f>Sheet1!$L$1:$X$1</c:f>
              <c:strCache>
                <c:ptCount val="13"/>
                <c:pt idx="0">
                  <c:v> Year 2009 </c:v>
                </c:pt>
                <c:pt idx="1">
                  <c:v> Year 2010 </c:v>
                </c:pt>
                <c:pt idx="2">
                  <c:v> Year 2011 </c:v>
                </c:pt>
                <c:pt idx="3">
                  <c:v> Year 2012 </c:v>
                </c:pt>
                <c:pt idx="4">
                  <c:v> Year 2013 </c:v>
                </c:pt>
                <c:pt idx="5">
                  <c:v> Year 2014 </c:v>
                </c:pt>
                <c:pt idx="6">
                  <c:v> Year 2015 </c:v>
                </c:pt>
                <c:pt idx="7">
                  <c:v> Year 2016 </c:v>
                </c:pt>
                <c:pt idx="8">
                  <c:v> Year 2017 </c:v>
                </c:pt>
                <c:pt idx="9">
                  <c:v> Year 2018 </c:v>
                </c:pt>
                <c:pt idx="10">
                  <c:v> Year 2019 </c:v>
                </c:pt>
                <c:pt idx="11">
                  <c:v> Year 2020 </c:v>
                </c:pt>
                <c:pt idx="12">
                  <c:v> Year 2021 Est </c:v>
                </c:pt>
              </c:strCache>
            </c:strRef>
          </c:cat>
          <c:val>
            <c:numRef>
              <c:f>Sheet1!$L$5:$X$5</c:f>
              <c:numCache>
                <c:formatCode>_ * #,##0_ ;_ * \-#,##0_ ;_ * "-"??_ ;_ @_ </c:formatCode>
                <c:ptCount val="13"/>
                <c:pt idx="0">
                  <c:v>34214</c:v>
                </c:pt>
                <c:pt idx="1">
                  <c:v>35384</c:v>
                </c:pt>
                <c:pt idx="2">
                  <c:v>35478</c:v>
                </c:pt>
                <c:pt idx="3">
                  <c:v>40110</c:v>
                </c:pt>
                <c:pt idx="4">
                  <c:v>37350</c:v>
                </c:pt>
                <c:pt idx="5">
                  <c:v>34517</c:v>
                </c:pt>
                <c:pt idx="6">
                  <c:v>26825</c:v>
                </c:pt>
                <c:pt idx="7">
                  <c:v>24013.717000000001</c:v>
                </c:pt>
                <c:pt idx="8">
                  <c:v>35253</c:v>
                </c:pt>
                <c:pt idx="9">
                  <c:v>41678.822</c:v>
                </c:pt>
                <c:pt idx="10">
                  <c:v>50162.551999999989</c:v>
                </c:pt>
                <c:pt idx="11">
                  <c:v>44175.094000000005</c:v>
                </c:pt>
                <c:pt idx="12">
                  <c:v>45000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4D-4F27-AB0E-8736ACAFA81D}"/>
            </c:ext>
          </c:extLst>
        </c:ser>
        <c:ser>
          <c:idx val="6"/>
          <c:order val="3"/>
          <c:tx>
            <c:strRef>
              <c:f>Sheet1!$K$7</c:f>
              <c:strCache>
                <c:ptCount val="1"/>
                <c:pt idx="0">
                  <c:v> Total Comsuption 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Sheet1!$L$1:$X$1</c:f>
              <c:strCache>
                <c:ptCount val="13"/>
                <c:pt idx="0">
                  <c:v> Year 2009 </c:v>
                </c:pt>
                <c:pt idx="1">
                  <c:v> Year 2010 </c:v>
                </c:pt>
                <c:pt idx="2">
                  <c:v> Year 2011 </c:v>
                </c:pt>
                <c:pt idx="3">
                  <c:v> Year 2012 </c:v>
                </c:pt>
                <c:pt idx="4">
                  <c:v> Year 2013 </c:v>
                </c:pt>
                <c:pt idx="5">
                  <c:v> Year 2014 </c:v>
                </c:pt>
                <c:pt idx="6">
                  <c:v> Year 2015 </c:v>
                </c:pt>
                <c:pt idx="7">
                  <c:v> Year 2016 </c:v>
                </c:pt>
                <c:pt idx="8">
                  <c:v> Year 2017 </c:v>
                </c:pt>
                <c:pt idx="9">
                  <c:v> Year 2018 </c:v>
                </c:pt>
                <c:pt idx="10">
                  <c:v> Year 2019 </c:v>
                </c:pt>
                <c:pt idx="11">
                  <c:v> Year 2020 </c:v>
                </c:pt>
                <c:pt idx="12">
                  <c:v> Year 2021 Est </c:v>
                </c:pt>
              </c:strCache>
            </c:strRef>
          </c:cat>
          <c:val>
            <c:numRef>
              <c:f>Sheet1!$L$7:$X$7</c:f>
              <c:numCache>
                <c:formatCode>_ * #,##0_ ;_ * \-#,##0_ ;_ * "-"??_ ;_ @_ </c:formatCode>
                <c:ptCount val="13"/>
                <c:pt idx="0">
                  <c:v>660495</c:v>
                </c:pt>
                <c:pt idx="1">
                  <c:v>876100</c:v>
                </c:pt>
                <c:pt idx="2">
                  <c:v>674038</c:v>
                </c:pt>
                <c:pt idx="3">
                  <c:v>765320</c:v>
                </c:pt>
                <c:pt idx="4">
                  <c:v>735608</c:v>
                </c:pt>
                <c:pt idx="5">
                  <c:v>803179</c:v>
                </c:pt>
                <c:pt idx="6">
                  <c:v>972311</c:v>
                </c:pt>
                <c:pt idx="7">
                  <c:v>1061072.291</c:v>
                </c:pt>
                <c:pt idx="8">
                  <c:v>1008258</c:v>
                </c:pt>
                <c:pt idx="9">
                  <c:v>1060557.0649999997</c:v>
                </c:pt>
                <c:pt idx="10">
                  <c:v>1153549.2649999999</c:v>
                </c:pt>
                <c:pt idx="11">
                  <c:v>1170242.4390000002</c:v>
                </c:pt>
                <c:pt idx="12">
                  <c:v>1238825.5530000001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4D-4F27-AB0E-8736ACAFA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84128"/>
        <c:axId val="43185664"/>
      </c:lineChart>
      <c:catAx>
        <c:axId val="4318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185664"/>
        <c:crosses val="autoZero"/>
        <c:auto val="1"/>
        <c:lblAlgn val="ctr"/>
        <c:lblOffset val="100"/>
        <c:noMultiLvlLbl val="0"/>
      </c:catAx>
      <c:valAx>
        <c:axId val="43185664"/>
        <c:scaling>
          <c:orientation val="minMax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crossAx val="43184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rgbClr val="4C705B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Sheet2!$B$2:$L$2</c:f>
              <c:numCache>
                <c:formatCode>_ * #,##0_ ;_ * \-#,##0_ ;_ * "-"??_ ;_ @_ </c:formatCode>
                <c:ptCount val="11"/>
                <c:pt idx="0">
                  <c:v>160395.81500000003</c:v>
                </c:pt>
                <c:pt idx="1">
                  <c:v>189255.041</c:v>
                </c:pt>
                <c:pt idx="2">
                  <c:v>137547.60800000001</c:v>
                </c:pt>
                <c:pt idx="3">
                  <c:v>174008.77499999999</c:v>
                </c:pt>
                <c:pt idx="4">
                  <c:v>187227.68</c:v>
                </c:pt>
                <c:pt idx="5">
                  <c:v>300964.85600000003</c:v>
                </c:pt>
                <c:pt idx="6">
                  <c:v>209528.36299999998</c:v>
                </c:pt>
                <c:pt idx="7">
                  <c:v>160945.12200000003</c:v>
                </c:pt>
                <c:pt idx="8">
                  <c:v>112469.97999999998</c:v>
                </c:pt>
                <c:pt idx="9">
                  <c:v>146101.80100000001</c:v>
                </c:pt>
                <c:pt idx="10">
                  <c:v>102799.674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8-44E2-B221-8287F9C4653F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Sudan</c:v>
                </c:pt>
              </c:strCache>
            </c:strRef>
          </c:tx>
          <c:spPr>
            <a:solidFill>
              <a:srgbClr val="419999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Sheet2!$B$3:$L$3</c:f>
              <c:numCache>
                <c:formatCode>_ * #,##0_ ;_ * \-#,##0_ ;_ * "-"??_ ;_ @_ </c:formatCode>
                <c:ptCount val="11"/>
                <c:pt idx="0">
                  <c:v>55373.032999999996</c:v>
                </c:pt>
                <c:pt idx="1">
                  <c:v>21433.397000000001</c:v>
                </c:pt>
                <c:pt idx="2">
                  <c:v>69726.849000000002</c:v>
                </c:pt>
                <c:pt idx="3">
                  <c:v>47945.891000000003</c:v>
                </c:pt>
                <c:pt idx="4">
                  <c:v>92629.270999999993</c:v>
                </c:pt>
                <c:pt idx="5">
                  <c:v>114550.84400000001</c:v>
                </c:pt>
                <c:pt idx="6">
                  <c:v>181633.37499999997</c:v>
                </c:pt>
                <c:pt idx="7">
                  <c:v>254935.42699999997</c:v>
                </c:pt>
                <c:pt idx="8">
                  <c:v>171131.19300000003</c:v>
                </c:pt>
                <c:pt idx="9">
                  <c:v>231131.56499999997</c:v>
                </c:pt>
                <c:pt idx="10">
                  <c:v>142879.68599999999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8-44E2-B221-8287F9C4653F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rgbClr val="4DB5B3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Sheet2!$B$4:$L$4</c:f>
              <c:numCache>
                <c:formatCode>_ * #,##0_ ;_ * \-#,##0_ ;_ * "-"??_ ;_ @_ </c:formatCode>
                <c:ptCount val="11"/>
                <c:pt idx="0">
                  <c:v>9626.4429999999993</c:v>
                </c:pt>
                <c:pt idx="1">
                  <c:v>18813.884000000002</c:v>
                </c:pt>
                <c:pt idx="2">
                  <c:v>44881.004000000001</c:v>
                </c:pt>
                <c:pt idx="3">
                  <c:v>48165.923000000003</c:v>
                </c:pt>
                <c:pt idx="4">
                  <c:v>131614.166</c:v>
                </c:pt>
                <c:pt idx="5">
                  <c:v>97907.894000000029</c:v>
                </c:pt>
                <c:pt idx="6">
                  <c:v>44780.69</c:v>
                </c:pt>
                <c:pt idx="7">
                  <c:v>101226.639</c:v>
                </c:pt>
                <c:pt idx="8">
                  <c:v>109128.81899999999</c:v>
                </c:pt>
                <c:pt idx="9">
                  <c:v>112177.82900000003</c:v>
                </c:pt>
                <c:pt idx="10">
                  <c:v>162002.587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B8-44E2-B221-8287F9C4653F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Sheet2!$B$5:$L$5</c:f>
              <c:numCache>
                <c:formatCode>_ * #,##0_ ;_ * \-#,##0_ ;_ * "-"??_ ;_ @_ </c:formatCode>
                <c:ptCount val="11"/>
                <c:pt idx="0">
                  <c:v>25740.151000000002</c:v>
                </c:pt>
                <c:pt idx="1">
                  <c:v>39274.52399999999</c:v>
                </c:pt>
                <c:pt idx="2">
                  <c:v>16033.591</c:v>
                </c:pt>
                <c:pt idx="3">
                  <c:v>26300.21</c:v>
                </c:pt>
                <c:pt idx="4">
                  <c:v>51201.400000000016</c:v>
                </c:pt>
                <c:pt idx="5">
                  <c:v>87561.955000000002</c:v>
                </c:pt>
                <c:pt idx="6">
                  <c:v>25688.227999999999</c:v>
                </c:pt>
                <c:pt idx="7">
                  <c:v>17722.641999999996</c:v>
                </c:pt>
                <c:pt idx="8">
                  <c:v>39735.728999999992</c:v>
                </c:pt>
                <c:pt idx="9">
                  <c:v>52298.979000000007</c:v>
                </c:pt>
                <c:pt idx="10">
                  <c:v>35808.019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B8-44E2-B221-8287F9C4653F}"/>
            </c:ext>
          </c:extLst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Tanzania</c:v>
                </c:pt>
              </c:strCache>
            </c:strRef>
          </c:tx>
          <c:spPr>
            <a:solidFill>
              <a:srgbClr val="D9DF63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Sheet2!$B$6:$L$6</c:f>
              <c:numCache>
                <c:formatCode>_ * #,##0_ ;_ * \-#,##0_ ;_ * "-"??_ ;_ @_ </c:formatCode>
                <c:ptCount val="11"/>
                <c:pt idx="0">
                  <c:v>48877.025000000009</c:v>
                </c:pt>
                <c:pt idx="1">
                  <c:v>63383.952000000005</c:v>
                </c:pt>
                <c:pt idx="2">
                  <c:v>80774.538</c:v>
                </c:pt>
                <c:pt idx="3">
                  <c:v>84062.24500000001</c:v>
                </c:pt>
                <c:pt idx="4">
                  <c:v>106306.25000000001</c:v>
                </c:pt>
                <c:pt idx="5">
                  <c:v>107894.611</c:v>
                </c:pt>
                <c:pt idx="6">
                  <c:v>69135.190999999992</c:v>
                </c:pt>
                <c:pt idx="7">
                  <c:v>57749.422999999995</c:v>
                </c:pt>
                <c:pt idx="8">
                  <c:v>108860.747</c:v>
                </c:pt>
                <c:pt idx="9">
                  <c:v>139873.01600000003</c:v>
                </c:pt>
                <c:pt idx="10">
                  <c:v>77077.989999999991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B8-44E2-B221-8287F9C4653F}"/>
            </c:ext>
          </c:extLst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rgbClr val="97CB39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Sheet2!$B$7:$L$7</c:f>
              <c:numCache>
                <c:formatCode>_ * #,##0_ ;_ * \-#,##0_ ;_ * "-"??_ ;_ @_ </c:formatCode>
                <c:ptCount val="11"/>
                <c:pt idx="0">
                  <c:v>22681.338</c:v>
                </c:pt>
                <c:pt idx="1">
                  <c:v>23532.816999999999</c:v>
                </c:pt>
                <c:pt idx="2">
                  <c:v>16186.982</c:v>
                </c:pt>
                <c:pt idx="3">
                  <c:v>48549.886999999995</c:v>
                </c:pt>
                <c:pt idx="4">
                  <c:v>47702.489000000001</c:v>
                </c:pt>
                <c:pt idx="5">
                  <c:v>34535.647999999994</c:v>
                </c:pt>
                <c:pt idx="6">
                  <c:v>35093.368000000002</c:v>
                </c:pt>
                <c:pt idx="7">
                  <c:v>52617.307000000008</c:v>
                </c:pt>
                <c:pt idx="8">
                  <c:v>78675.159</c:v>
                </c:pt>
                <c:pt idx="9">
                  <c:v>103049.856</c:v>
                </c:pt>
                <c:pt idx="10">
                  <c:v>27254.222999999998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B8-44E2-B221-8287F9C4653F}"/>
            </c:ext>
          </c:extLst>
        </c:ser>
        <c:ser>
          <c:idx val="6"/>
          <c:order val="6"/>
          <c:tx>
            <c:strRef>
              <c:f>Sheet2!$A$8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Sheet2!$B$8:$L$8</c:f>
              <c:numCache>
                <c:formatCode>_ * #,##0_ ;_ * \-#,##0_ ;_ * "-"??_ ;_ @_ </c:formatCode>
                <c:ptCount val="11"/>
                <c:pt idx="0">
                  <c:v>1368</c:v>
                </c:pt>
                <c:pt idx="1">
                  <c:v>4209.7340000000004</c:v>
                </c:pt>
                <c:pt idx="2">
                  <c:v>9521.380000000001</c:v>
                </c:pt>
                <c:pt idx="3">
                  <c:v>18726.685000000001</c:v>
                </c:pt>
                <c:pt idx="4">
                  <c:v>85269.289000000004</c:v>
                </c:pt>
                <c:pt idx="5">
                  <c:v>130211.40800000001</c:v>
                </c:pt>
                <c:pt idx="6">
                  <c:v>104652.026</c:v>
                </c:pt>
                <c:pt idx="7">
                  <c:v>141814.15300000002</c:v>
                </c:pt>
                <c:pt idx="8">
                  <c:v>155567.15799999997</c:v>
                </c:pt>
                <c:pt idx="9">
                  <c:v>177641.89200000002</c:v>
                </c:pt>
                <c:pt idx="10">
                  <c:v>289375.93400000001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B8-44E2-B221-8287F9C4653F}"/>
            </c:ext>
          </c:extLst>
        </c:ser>
        <c:ser>
          <c:idx val="7"/>
          <c:order val="7"/>
          <c:tx>
            <c:strRef>
              <c:f>Sheet2!$A$9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BF9241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 2021 Jan-Sep </c:v>
                </c:pt>
              </c:strCache>
            </c:strRef>
          </c:cat>
          <c:val>
            <c:numRef>
              <c:f>Sheet2!$B$9:$L$9</c:f>
              <c:numCache>
                <c:formatCode>_ * #,##0_ ;_ * \-#,##0_ ;_ * "-"??_ ;_ @_ </c:formatCode>
                <c:ptCount val="11"/>
                <c:pt idx="0">
                  <c:v>65257.54</c:v>
                </c:pt>
                <c:pt idx="1">
                  <c:v>35768.672000000006</c:v>
                </c:pt>
                <c:pt idx="2">
                  <c:v>63379.056000000011</c:v>
                </c:pt>
                <c:pt idx="3">
                  <c:v>121156.69299999998</c:v>
                </c:pt>
                <c:pt idx="4">
                  <c:v>103976.06499999999</c:v>
                </c:pt>
                <c:pt idx="5">
                  <c:v>59511.357999999986</c:v>
                </c:pt>
                <c:pt idx="6">
                  <c:v>42413.619999999995</c:v>
                </c:pt>
                <c:pt idx="7">
                  <c:v>40867.529999999992</c:v>
                </c:pt>
                <c:pt idx="8">
                  <c:v>36817.928</c:v>
                </c:pt>
                <c:pt idx="9">
                  <c:v>53792.406999999999</c:v>
                </c:pt>
                <c:pt idx="10">
                  <c:v>91627.439999999988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B8-44E2-B221-8287F9C46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765183"/>
        <c:axId val="1245767679"/>
      </c:barChart>
      <c:catAx>
        <c:axId val="1245765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767679"/>
        <c:crosses val="autoZero"/>
        <c:auto val="1"/>
        <c:lblAlgn val="ctr"/>
        <c:lblOffset val="100"/>
        <c:noMultiLvlLbl val="0"/>
      </c:catAx>
      <c:valAx>
        <c:axId val="1245767679"/>
        <c:scaling>
          <c:orientation val="minMax"/>
          <c:max val="310000"/>
          <c:min val="0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noFill/>
          <a:ln cmpd="sng"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7651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555-449A-9C85-03CD08376CAF}"/>
              </c:ext>
            </c:extLst>
          </c:dPt>
          <c:dPt>
            <c:idx val="1"/>
            <c:bubble3D val="0"/>
            <c:spPr>
              <a:solidFill>
                <a:srgbClr val="00CC99"/>
              </a:solidFill>
            </c:spPr>
            <c:extLst>
              <c:ext xmlns:c16="http://schemas.microsoft.com/office/drawing/2014/chart" uri="{C3380CC4-5D6E-409C-BE32-E72D297353CC}">
                <c16:uniqueId val="{00000003-2555-449A-9C85-03CD08376CAF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555-449A-9C85-03CD08376CAF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555-449A-9C85-03CD08376CA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2555-449A-9C85-03CD08376CAF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55-449A-9C85-03CD08376C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55-449A-9C85-03CD08376C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55-449A-9C85-03CD08376CA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55-449A-9C85-03CD08376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Sheet2!$A$2:$A$7</c:f>
              <c:strCache>
                <c:ptCount val="6"/>
                <c:pt idx="0">
                  <c:v> Korea </c:v>
                </c:pt>
                <c:pt idx="1">
                  <c:v> Gemany </c:v>
                </c:pt>
                <c:pt idx="2">
                  <c:v> Taiwan </c:v>
                </c:pt>
                <c:pt idx="3">
                  <c:v> Japan </c:v>
                </c:pt>
                <c:pt idx="4">
                  <c:v> Netherland </c:v>
                </c:pt>
                <c:pt idx="5">
                  <c:v> Others </c:v>
                </c:pt>
              </c:strCache>
            </c:strRef>
          </c:cat>
          <c:val>
            <c:numRef>
              <c:f>Sheet2!$B$2:$B$7</c:f>
              <c:numCache>
                <c:formatCode>_ * #,##0_ ;_ * \-#,##0_ ;_ * "-"??_ ;_ @_ </c:formatCode>
                <c:ptCount val="6"/>
                <c:pt idx="0">
                  <c:v>35551.15</c:v>
                </c:pt>
                <c:pt idx="1">
                  <c:v>3745.038</c:v>
                </c:pt>
                <c:pt idx="2">
                  <c:v>1090.405</c:v>
                </c:pt>
                <c:pt idx="3">
                  <c:v>1084.8150000000001</c:v>
                </c:pt>
                <c:pt idx="4">
                  <c:v>745.16700000000003</c:v>
                </c:pt>
                <c:pt idx="5">
                  <c:v>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55-449A-9C85-03CD08376CA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6"/>
      </c:doughnutChart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06D-4B5D-B51D-8605700B94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06D-4B5D-B51D-8605700B94B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F06D-4B5D-B51D-8605700B94B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06D-4B5D-B51D-8605700B94BD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06D-4B5D-B51D-8605700B94BD}"/>
              </c:ext>
            </c:extLst>
          </c:dPt>
          <c:dPt>
            <c:idx val="5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B-F06D-4B5D-B51D-8605700B94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Sheet2!$D$2:$D$7</c:f>
              <c:strCache>
                <c:ptCount val="6"/>
                <c:pt idx="0">
                  <c:v> Taiwan </c:v>
                </c:pt>
                <c:pt idx="1">
                  <c:v> USA </c:v>
                </c:pt>
                <c:pt idx="2">
                  <c:v> Singapore </c:v>
                </c:pt>
                <c:pt idx="3">
                  <c:v> Hong Kong </c:v>
                </c:pt>
                <c:pt idx="4">
                  <c:v> Russia </c:v>
                </c:pt>
                <c:pt idx="5">
                  <c:v> Others </c:v>
                </c:pt>
              </c:strCache>
            </c:strRef>
          </c:cat>
          <c:val>
            <c:numRef>
              <c:f>Sheet2!$E$2:$E$7</c:f>
              <c:numCache>
                <c:formatCode>_ * #,##0_ ;_ * \-#,##0_ ;_ * "-"??_ ;_ @_ </c:formatCode>
                <c:ptCount val="6"/>
                <c:pt idx="0">
                  <c:v>1374.2929999999999</c:v>
                </c:pt>
                <c:pt idx="1">
                  <c:v>784.94799999999998</c:v>
                </c:pt>
                <c:pt idx="2">
                  <c:v>776.26800000000003</c:v>
                </c:pt>
                <c:pt idx="3">
                  <c:v>597.52700000000004</c:v>
                </c:pt>
                <c:pt idx="4">
                  <c:v>401.49900000000002</c:v>
                </c:pt>
                <c:pt idx="5">
                  <c:v>2991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6D-4B5D-B51D-8605700B94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6"/>
      </c:doughnutChart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72FC-11E5-40E3-B6D1-461BBAA52085}" type="datetimeFigureOut">
              <a:rPr lang="en-IN" smtClean="0"/>
              <a:t>25-10-2021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32C2-78A3-4CD7-B17E-9C33223DA41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250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8B8-D536-4BF1-81B8-A41E5548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E8EA8-1951-4E86-9B71-C1219DCD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3EDE-3F72-4101-9859-F7D08379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AEAC-B167-4EF9-8441-3126B809719A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135C-E7CB-4B9E-891D-250D1327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5160-2FE7-4B1D-9E86-D0A6337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829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3674-6A67-497D-B6D1-A6ACD997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C75D-BE66-4E80-84FA-F1D76426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1C3C-B21C-42A7-AED7-0FD2F7C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705-4FD9-4DBF-8F7E-4A92E1F3D1B1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4643-012D-4283-B8F7-190A7DD4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2665-57EA-438F-AFCA-1727758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221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F93A-66F4-4D16-B8F3-A85585E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11E-4BD6-423D-BD98-83D0078C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8892-EE52-4D4A-AB05-A593B32B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01B-EC8D-459E-94CF-27312C80F26A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6E31-940E-46C7-A882-708FAA48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DD68-989F-4538-B994-045DA2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67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571-CC41-4015-8774-C9AAD923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AD85-5DCD-468C-8A5F-53D54D20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F87C-F6DA-42CE-9159-6E4DD8C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2A30-0A33-46F6-AA3E-A16AC10C87AC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2C15-468C-447F-BFEB-F4D27F6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0597-6DE1-433D-AA3F-E15E19E4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2B9AB-3CAD-495D-BEDB-89C4C7B77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142" y="257931"/>
            <a:ext cx="1905001" cy="13824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C84E9-C215-44A6-9B55-CB854018F9A1}"/>
              </a:ext>
            </a:extLst>
          </p:cNvPr>
          <p:cNvCxnSpPr/>
          <p:nvPr userDrawn="1"/>
        </p:nvCxnSpPr>
        <p:spPr>
          <a:xfrm>
            <a:off x="0" y="6264047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6255-E7A5-4CD4-82E0-DCC168F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E6FF-EC0C-4D92-9FDE-6DFA7AFD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FB04-F7EF-44FF-8B6A-1F784C4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7ACE-F1BA-48FE-9F03-ABF95307CDA7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19DF-C469-4653-80F9-F3A2E21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7495-F801-4B2F-8334-F0F3108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32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0E4E-EEA4-4EA3-94EE-4C48F8A7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C748-B989-4925-A88F-2CBCC62A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75D6-A0A7-4A86-AD03-A79913AB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232A1-C9DC-49E4-9887-1FD3CE10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0D0C-506E-48A6-AD7D-46F29A081C47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A7ABF-9FC9-46B4-8101-8BDDE4EB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B52C-45CC-48D0-B51D-45157AD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002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E63-45D0-4108-9CC4-3335F013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7296F-5D38-4A4C-BF9D-3C63AD1A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7E29-6148-473A-B9A3-B52981AB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32AD8-EC80-4535-ABF6-812DB59D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A891-B11A-459A-A4A0-65B40E35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A8CA-B35B-4865-9CFA-4A78DB1F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4526-28B7-4718-A71B-AC11EE54C06D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8E902-8262-4537-927B-8ECB937C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E93B8-BCAC-4F22-B1AB-46417105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27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9D29-4743-4939-9073-87C4F94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D3B0-9796-49F5-A3A4-A6505A0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82A-EE64-4010-8DAE-CBE602CCF226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A2003-8090-4993-A561-7A5360F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6A34-4892-4D8B-8A84-23C09CD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73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5335C-11AD-40BE-876C-1CB5E163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DEE-AE5C-4B9A-9A6F-BD1A391D3086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D63B1-AD38-4379-A0C1-A5BFB7C2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27256-DEC8-4900-A4C5-92FC8AB6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004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FF1A-5391-4EEE-A79C-9772636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9BBE-86AC-4DEB-84F5-D1ADE297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FCC6-C420-4687-9A46-D90575EB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ECC8B-62E2-4D36-ABF0-021AEA2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7E6-ED8D-4980-B34B-7C5DCFB9EF0F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892D8-03E8-45C7-85D1-F9C03D3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F0C-F01D-43A5-AF52-16267CFB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87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E7B-884E-49CD-9738-98252D83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F381-5791-4CFE-ABAC-80175201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C37A8-B269-4AEB-8372-9D64D354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18A-0871-4B17-A293-3D8B8BCD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74-F2E4-4D94-A36D-DEE492886122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73D5-C5C1-4CB3-8DA3-7D3CBC9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FD6C-2F49-4F92-8361-AE5E3D3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24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07460-C946-4150-8EEC-8EF2C0E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8ED88-2E18-4D81-8846-47B2978C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3728C-61FB-4452-BBE9-70D41471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0BDC-397E-4FCF-8DA6-3F5FC20CB38E}" type="datetime1">
              <a:rPr lang="en-IN" smtClean="0"/>
              <a:t>25-10-2021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D65-C6EA-48A6-B666-DCC4FD32C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C3D-A5B2-4400-A44E-C1A8602C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D60D-3F6E-4A51-94CA-0A34FD1398C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0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23966-38C8-4174-A569-5987E330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1756" y="694811"/>
            <a:ext cx="3348487" cy="24300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C1F84-A7B7-4900-AAA0-0A5FFDB738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76010" y="3172052"/>
            <a:ext cx="482423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Demand Trends in China Sesame Market</a:t>
            </a:r>
            <a:endParaRPr lang="en-IN" alt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68D0AB-D935-4E82-B877-C3DB07879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52598" y="4388677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Jane Zeng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ETG Group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27</a:t>
            </a:r>
            <a:r>
              <a:rPr lang="en-IN" altLang="en-US" sz="2000" baseline="30000" dirty="0"/>
              <a:t>th</a:t>
            </a:r>
            <a:r>
              <a:rPr lang="en-IN" altLang="en-US" sz="2000" dirty="0"/>
              <a:t> Oct’21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C8F00-B8E4-4429-95C2-190102A2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</a:t>
            </a:fld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8B2E56D-8928-4ADB-B78D-A4F5EF51E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5" y="5269152"/>
            <a:ext cx="2479152" cy="1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ETG in China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10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A96897-4D07-4DAE-A1F7-F07E0389824F}"/>
              </a:ext>
            </a:extLst>
          </p:cNvPr>
          <p:cNvSpPr txBox="1"/>
          <p:nvPr/>
        </p:nvSpPr>
        <p:spPr>
          <a:xfrm>
            <a:off x="836341" y="1977970"/>
            <a:ext cx="6669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In 2014, ETG established ETG(Tianjin) Food Ingredients Co., ltd for sesame hulling.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First factory in China to use dry hulling technology, Yearly capacity is now about 40,000 MT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Dry-hulled sesame Seeds is now well accepted in the China market.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Established ETG Brand name in China market.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C4C602-99B8-4184-AC57-0D36C820FD7E}"/>
              </a:ext>
            </a:extLst>
          </p:cNvPr>
          <p:cNvSpPr txBox="1"/>
          <p:nvPr/>
        </p:nvSpPr>
        <p:spPr>
          <a:xfrm>
            <a:off x="855391" y="3800475"/>
            <a:ext cx="6775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996633"/>
                </a:solidFill>
                <a:cs typeface="Arial"/>
              </a:rPr>
              <a:t>Our Products:</a:t>
            </a:r>
            <a:endParaRPr lang="en-US" altLang="zh-CN" sz="1400" b="1" dirty="0">
              <a:solidFill>
                <a:srgbClr val="996633"/>
              </a:solidFill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0A54EE-A38B-43BD-A82C-C97EE6707AAE}"/>
              </a:ext>
            </a:extLst>
          </p:cNvPr>
          <p:cNvGrpSpPr/>
          <p:nvPr/>
        </p:nvGrpSpPr>
        <p:grpSpPr>
          <a:xfrm>
            <a:off x="1057278" y="4312820"/>
            <a:ext cx="1171572" cy="1437675"/>
            <a:chOff x="990603" y="4724400"/>
            <a:chExt cx="1171572" cy="14376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F8F289A-FBF7-4415-8BEF-A9804991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3" y="5064795"/>
              <a:ext cx="1043154" cy="1097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CEB941-72DB-498E-8674-56A62575A275}"/>
                </a:ext>
              </a:extLst>
            </p:cNvPr>
            <p:cNvSpPr txBox="1"/>
            <p:nvPr/>
          </p:nvSpPr>
          <p:spPr>
            <a:xfrm>
              <a:off x="1036367" y="4724400"/>
              <a:ext cx="112580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996633"/>
                </a:buClr>
              </a:pPr>
              <a:r>
                <a:rPr lang="en-US" altLang="zh-CN" sz="1400" dirty="0">
                  <a:solidFill>
                    <a:srgbClr val="996633"/>
                  </a:solidFill>
                  <a:cs typeface="Arial"/>
                </a:rPr>
                <a:t>Dry Hulled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9ECC09-47B7-4A23-BB57-DB6AA0AF4F2B}"/>
              </a:ext>
            </a:extLst>
          </p:cNvPr>
          <p:cNvGrpSpPr/>
          <p:nvPr/>
        </p:nvGrpSpPr>
        <p:grpSpPr>
          <a:xfrm>
            <a:off x="2379195" y="4312820"/>
            <a:ext cx="1327763" cy="1437675"/>
            <a:chOff x="3339486" y="4724400"/>
            <a:chExt cx="1327763" cy="1437675"/>
          </a:xfrm>
        </p:grpSpPr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C6B51541-8D99-4194-B0B6-3F6E28A5B4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3" r="9234" b="5698"/>
            <a:stretch/>
          </p:blipFill>
          <p:spPr bwMode="auto">
            <a:xfrm>
              <a:off x="3339486" y="5064795"/>
              <a:ext cx="1152854" cy="1097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BE0E50-0736-4093-B131-F5A92D1FDEAC}"/>
                </a:ext>
              </a:extLst>
            </p:cNvPr>
            <p:cNvSpPr txBox="1"/>
            <p:nvPr/>
          </p:nvSpPr>
          <p:spPr>
            <a:xfrm>
              <a:off x="3360466" y="4724400"/>
              <a:ext cx="13067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996633"/>
                </a:buClr>
              </a:pPr>
              <a:r>
                <a:rPr lang="en-US" altLang="zh-CN" sz="1400" dirty="0">
                  <a:solidFill>
                    <a:srgbClr val="996633"/>
                  </a:solidFill>
                  <a:cs typeface="Arial"/>
                </a:rPr>
                <a:t>Edible Sorted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5800E4-0770-428A-8104-31DC88B36A84}"/>
              </a:ext>
            </a:extLst>
          </p:cNvPr>
          <p:cNvGrpSpPr/>
          <p:nvPr/>
        </p:nvGrpSpPr>
        <p:grpSpPr>
          <a:xfrm>
            <a:off x="3857303" y="4312820"/>
            <a:ext cx="1306783" cy="1437675"/>
            <a:chOff x="5856016" y="4724400"/>
            <a:chExt cx="1306783" cy="14376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41C53E9-B4B1-4810-A91C-BA0E2C4D6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959" r="7385"/>
            <a:stretch/>
          </p:blipFill>
          <p:spPr>
            <a:xfrm>
              <a:off x="5871199" y="5064795"/>
              <a:ext cx="1152854" cy="1097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C70C3B-AD17-4EB4-8227-D60FB4F34CE2}"/>
                </a:ext>
              </a:extLst>
            </p:cNvPr>
            <p:cNvSpPr txBox="1"/>
            <p:nvPr/>
          </p:nvSpPr>
          <p:spPr>
            <a:xfrm>
              <a:off x="5856016" y="4724400"/>
              <a:ext cx="13067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996633"/>
                </a:buClr>
              </a:pPr>
              <a:r>
                <a:rPr lang="en-US" altLang="zh-CN" sz="1400" dirty="0">
                  <a:solidFill>
                    <a:srgbClr val="996633"/>
                  </a:solidFill>
                  <a:cs typeface="Arial"/>
                </a:rPr>
                <a:t>Roasted Hulled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0F4CCE-831E-443F-8F47-E357BEB2B4A0}"/>
              </a:ext>
            </a:extLst>
          </p:cNvPr>
          <p:cNvGrpSpPr/>
          <p:nvPr/>
        </p:nvGrpSpPr>
        <p:grpSpPr>
          <a:xfrm>
            <a:off x="5314430" y="4312820"/>
            <a:ext cx="1306783" cy="1437675"/>
            <a:chOff x="8332515" y="4724400"/>
            <a:chExt cx="1306783" cy="14376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A5610A3-2909-479C-8A61-473536B6F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247" r="7950"/>
            <a:stretch/>
          </p:blipFill>
          <p:spPr>
            <a:xfrm>
              <a:off x="8402912" y="5064795"/>
              <a:ext cx="1098659" cy="1097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C579C6-E2FC-48CF-8427-37CC5FD1D50B}"/>
                </a:ext>
              </a:extLst>
            </p:cNvPr>
            <p:cNvSpPr txBox="1"/>
            <p:nvPr/>
          </p:nvSpPr>
          <p:spPr>
            <a:xfrm>
              <a:off x="8332515" y="4724400"/>
              <a:ext cx="130678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Clr>
                  <a:srgbClr val="996633"/>
                </a:buClr>
              </a:pPr>
              <a:r>
                <a:rPr lang="en-US" altLang="zh-CN" sz="1400" dirty="0">
                  <a:solidFill>
                    <a:srgbClr val="996633"/>
                  </a:solidFill>
                  <a:cs typeface="Arial"/>
                </a:rPr>
                <a:t>Roasted Edible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36A4DCF3-B044-4ADD-BBC1-D9A03FE1D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663" y="2087563"/>
            <a:ext cx="4297660" cy="30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99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23966-38C8-4174-A569-5987E330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1756" y="694811"/>
            <a:ext cx="3348487" cy="24300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C1F84-A7B7-4900-AAA0-0A5FFDB738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776010" y="3172052"/>
            <a:ext cx="4824234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等线" panose="02010600030101010101" pitchFamily="2" charset="-122"/>
              </a:rPr>
              <a:t>THANKS</a:t>
            </a:r>
            <a:endParaRPr lang="en-IN" alt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68D0AB-D935-4E82-B877-C3DB07879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52598" y="4388677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Jane Zeng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Mobile: +86 15653396095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Email: Jane.Zeng@etgworld.com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C8F00-B8E4-4429-95C2-190102A2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11</a:t>
            </a:fld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8B2E56D-8928-4ADB-B78D-A4F5EF51E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35" y="5269152"/>
            <a:ext cx="2479152" cy="1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Contents</a:t>
            </a:r>
            <a:endParaRPr lang="en-IN" sz="3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2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C203C-3E5A-4099-A025-4C1DF338AD44}"/>
              </a:ext>
            </a:extLst>
          </p:cNvPr>
          <p:cNvSpPr txBox="1"/>
          <p:nvPr/>
        </p:nvSpPr>
        <p:spPr>
          <a:xfrm>
            <a:off x="838200" y="2219417"/>
            <a:ext cx="70770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China Sesame Consumption Segment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cs typeface="Arial" pitchFamily="34" charset="0"/>
              </a:rPr>
              <a:t>China General Consumption Trend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cs typeface="Arial" pitchFamily="34" charset="0"/>
              </a:rPr>
              <a:t>Overview on Import &amp; Export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cs typeface="Arial" pitchFamily="34" charset="0"/>
              </a:rPr>
              <a:t>Market Outlook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cs typeface="Arial" pitchFamily="34" charset="0"/>
              </a:rPr>
              <a:t>ETG World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39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China Sesame Consumption</a:t>
            </a:r>
            <a:endParaRPr lang="en-IN" sz="3600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3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5BF264F-A95E-4A3A-8F90-815DEA52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248" y="1830388"/>
            <a:ext cx="329235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5B3822-868B-44D0-8604-119977EA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7936"/>
              </p:ext>
            </p:extLst>
          </p:nvPr>
        </p:nvGraphicFramePr>
        <p:xfrm>
          <a:off x="933449" y="2957426"/>
          <a:ext cx="4041141" cy="149352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647951">
                  <a:extLst>
                    <a:ext uri="{9D8B030D-6E8A-4147-A177-3AD203B41FA5}">
                      <a16:colId xmlns:a16="http://schemas.microsoft.com/office/drawing/2014/main" val="2290911797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104751297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Segment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Share 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467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Crushing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50-60%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9549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Edible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20-30%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21794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Paste&amp; Others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82585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4810DA4-AB41-4C46-912D-73DBF965D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258" y="2758075"/>
            <a:ext cx="2629175" cy="2624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3D12C-B35E-4CA6-AA99-358D67ED9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221602"/>
            <a:ext cx="2743200" cy="19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China Import &amp; </a:t>
            </a:r>
            <a:r>
              <a:rPr lang="en-GB" sz="3600" dirty="0">
                <a:latin typeface="+mn-lt"/>
                <a:cs typeface="Arial" pitchFamily="34" charset="0"/>
              </a:rPr>
              <a:t>Consumption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Trend</a:t>
            </a:r>
            <a:endParaRPr lang="en-I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4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41892"/>
              </p:ext>
            </p:extLst>
          </p:nvPr>
        </p:nvGraphicFramePr>
        <p:xfrm>
          <a:off x="1722267" y="1322776"/>
          <a:ext cx="8131945" cy="354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14DDC9-B79A-4D60-9D1F-D1C2779CD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49409"/>
              </p:ext>
            </p:extLst>
          </p:nvPr>
        </p:nvGraphicFramePr>
        <p:xfrm>
          <a:off x="838205" y="4988563"/>
          <a:ext cx="10515595" cy="1243736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112019">
                  <a:extLst>
                    <a:ext uri="{9D8B030D-6E8A-4147-A177-3AD203B41FA5}">
                      <a16:colId xmlns:a16="http://schemas.microsoft.com/office/drawing/2014/main" val="915722560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334710542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1179633138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606037244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2924526517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402385168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930725212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1910661067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1083826830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626994136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1142984113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2917712498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841808480"/>
                    </a:ext>
                  </a:extLst>
                </a:gridCol>
                <a:gridCol w="723352">
                  <a:extLst>
                    <a:ext uri="{9D8B030D-6E8A-4147-A177-3AD203B41FA5}">
                      <a16:colId xmlns:a16="http://schemas.microsoft.com/office/drawing/2014/main" val="3621333686"/>
                    </a:ext>
                  </a:extLst>
                </a:gridCol>
              </a:tblGrid>
              <a:tr h="310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MT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2009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2011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2012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2013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2014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2015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2016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2017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2018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2019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2020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Year 2021 Est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2044801270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Carry In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16,067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11,826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13,288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10,320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25,560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66,000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114,080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37,000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96,000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105,000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145,000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1681970193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Local Crop 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315,000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450,000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245,000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331,000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253,000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215,000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180,000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152,000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183,000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250,000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300,000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150,000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90,000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1388697583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Imports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311,281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390,716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389,319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395,672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442,290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568,902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805,926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933,139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712,925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827,878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812,387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1,016,067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1,078,826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1489086133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Exports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34,214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35,384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35,478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40,110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37,350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34,517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26,825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24,014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35,253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41,679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50,163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44,175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45,000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46347624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Carry out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11,826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13,288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10,320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25,560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66,000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114,080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37,000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   96,000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105,000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145,000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120,000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3568098087"/>
                  </a:ext>
                </a:extLst>
              </a:tr>
              <a:tr h="155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Total Consumption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660,495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876,100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674,038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765,320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735,608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803,179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   972,311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1,061,072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1,008,258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1,060,557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1,153,549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1,170,242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       1,238,826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0" anchor="ctr"/>
                </a:tc>
                <a:extLst>
                  <a:ext uri="{0D108BD9-81ED-4DB2-BD59-A6C34878D82A}">
                    <a16:rowId xmlns:a16="http://schemas.microsoft.com/office/drawing/2014/main" val="29261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20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Origin-Wise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Import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5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9DD6BD-3FC6-4EF7-8C68-6321514C8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59190"/>
              </p:ext>
            </p:extLst>
          </p:nvPr>
        </p:nvGraphicFramePr>
        <p:xfrm>
          <a:off x="1343025" y="1352550"/>
          <a:ext cx="9785985" cy="505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77F119-ADDF-4237-A247-9B238E1F256F}"/>
              </a:ext>
            </a:extLst>
          </p:cNvPr>
          <p:cNvSpPr txBox="1"/>
          <p:nvPr/>
        </p:nvSpPr>
        <p:spPr>
          <a:xfrm>
            <a:off x="190548" y="6297538"/>
            <a:ext cx="1159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Data source – China Customs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97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Natural Sesame &amp; Oil Export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6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D64460-F393-4A62-B393-9C6CD2C69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840977"/>
              </p:ext>
            </p:extLst>
          </p:nvPr>
        </p:nvGraphicFramePr>
        <p:xfrm>
          <a:off x="821552" y="2162560"/>
          <a:ext cx="2247900" cy="140208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87500">
                  <a:extLst>
                    <a:ext uri="{9D8B030D-6E8A-4147-A177-3AD203B41FA5}">
                      <a16:colId xmlns:a16="http://schemas.microsoft.com/office/drawing/2014/main" val="123523069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21401753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2020 Natural export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3735055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Korea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35,551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6906054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Germany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3,745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27464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Taiwan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1,090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3047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Japan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1,085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097559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Netherland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    745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9294027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Others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  1,959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805324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Total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     44,176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452781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955125"/>
              </p:ext>
            </p:extLst>
          </p:nvPr>
        </p:nvGraphicFramePr>
        <p:xfrm>
          <a:off x="2635111" y="1996879"/>
          <a:ext cx="3802382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C76B9D-DA6E-416A-9124-BBB7523F563B}"/>
              </a:ext>
            </a:extLst>
          </p:cNvPr>
          <p:cNvSpPr txBox="1"/>
          <p:nvPr/>
        </p:nvSpPr>
        <p:spPr>
          <a:xfrm>
            <a:off x="190548" y="6297538"/>
            <a:ext cx="1159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Data source – China Customs</a:t>
            </a:r>
            <a:endParaRPr lang="zh-CN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DF9182-CD7B-44C2-B364-A2822C3D8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74525"/>
              </p:ext>
            </p:extLst>
          </p:nvPr>
        </p:nvGraphicFramePr>
        <p:xfrm>
          <a:off x="6359586" y="2495935"/>
          <a:ext cx="2469515" cy="140208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665487">
                  <a:extLst>
                    <a:ext uri="{9D8B030D-6E8A-4147-A177-3AD203B41FA5}">
                      <a16:colId xmlns:a16="http://schemas.microsoft.com/office/drawing/2014/main" val="1360156547"/>
                    </a:ext>
                  </a:extLst>
                </a:gridCol>
                <a:gridCol w="804028">
                  <a:extLst>
                    <a:ext uri="{9D8B030D-6E8A-4147-A177-3AD203B41FA5}">
                      <a16:colId xmlns:a16="http://schemas.microsoft.com/office/drawing/2014/main" val="34061470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Oil export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562882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Taiwan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1,374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4345365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785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68596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Singapore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776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644119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Hong Kong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598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190313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Russia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401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996466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Others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2,991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12744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6,926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8132160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62832"/>
              </p:ext>
            </p:extLst>
          </p:nvPr>
        </p:nvGraphicFramePr>
        <p:xfrm>
          <a:off x="7585214" y="3463675"/>
          <a:ext cx="39624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361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Tradition Sesame Oil Market</a:t>
            </a:r>
            <a:endParaRPr lang="en-IN" sz="3600" dirty="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7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8E548-52E9-4EB0-8B39-5529275E19B3}"/>
              </a:ext>
            </a:extLst>
          </p:cNvPr>
          <p:cNvSpPr txBox="1"/>
          <p:nvPr/>
        </p:nvSpPr>
        <p:spPr>
          <a:xfrm>
            <a:off x="461639" y="1283844"/>
            <a:ext cx="9434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1200" i="1" dirty="0">
                <a:solidFill>
                  <a:srgbClr val="996600"/>
                </a:solidFill>
              </a:rPr>
              <a:t>Sesame oil is one of the most stable market with a 3% CAGR(2014-2016) and around 450,000 MT market demand in 2018. Main market is South and East Asia. China, Japan, Korea, Taiwan have a 85%-90% market share.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6ECABD-191C-47CC-BD9A-1B7FD6A08B31}"/>
              </a:ext>
            </a:extLst>
          </p:cNvPr>
          <p:cNvSpPr txBox="1"/>
          <p:nvPr/>
        </p:nvSpPr>
        <p:spPr>
          <a:xfrm>
            <a:off x="190548" y="6297538"/>
            <a:ext cx="11593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Data source - KPMG oil market report, sesame market size been estimated by our knowledge of the industry. </a:t>
            </a:r>
            <a:endParaRPr lang="zh-CN" alt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1B43B56-9393-49E9-8B55-199FE72AC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69" y="1777050"/>
            <a:ext cx="10103204" cy="436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2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Market Outlook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8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32D12E7-E3FB-475B-92D2-A014C0C54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29948"/>
              </p:ext>
            </p:extLst>
          </p:nvPr>
        </p:nvGraphicFramePr>
        <p:xfrm>
          <a:off x="1381125" y="4397375"/>
          <a:ext cx="9235439" cy="128016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418779">
                  <a:extLst>
                    <a:ext uri="{9D8B030D-6E8A-4147-A177-3AD203B41FA5}">
                      <a16:colId xmlns:a16="http://schemas.microsoft.com/office/drawing/2014/main" val="1308754318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3512376916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133311516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3600536563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185067060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474206247"/>
                    </a:ext>
                  </a:extLst>
                </a:gridCol>
                <a:gridCol w="1392010">
                  <a:extLst>
                    <a:ext uri="{9D8B030D-6E8A-4147-A177-3AD203B41FA5}">
                      <a16:colId xmlns:a16="http://schemas.microsoft.com/office/drawing/2014/main" val="2750685652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3128218839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3684157182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2911257286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565134403"/>
                    </a:ext>
                  </a:extLst>
                </a:gridCol>
                <a:gridCol w="642465">
                  <a:extLst>
                    <a:ext uri="{9D8B030D-6E8A-4147-A177-3AD203B41FA5}">
                      <a16:colId xmlns:a16="http://schemas.microsoft.com/office/drawing/2014/main" val="254580478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2017 1H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2018 1H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2019 1H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2020 1H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2021 1H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2017 2H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2018 2H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2019 2H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2020 2H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 2021 2H Est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32733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 Opening Stock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114,080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37,000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96,000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105,000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145,000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Jul Opening Stock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145,500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149,000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170,000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187,000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300,000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75999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Jan-Jun arrival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422,354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545,320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471,225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485,837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680,411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Jul-Dec arrival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290,571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280,674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341,205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530,230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398,415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10542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June Closing Stock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145,500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149,000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170,000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187,000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300,000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Dec Closing Stock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37,000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96,000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105,000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145,000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107,944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6464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Jan-June Consumption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390,934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433,320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397,225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403,837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525,411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Jul-Dec Consumption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399,071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333,674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406,205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572,230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590,471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27357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Monthly Consumption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65,156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72,220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66,204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67,306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87,568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Monthly Consumption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66,512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55,612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67,701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95,372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98,412 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149372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C97B15-E9B7-4AB9-9AD7-534178879D0E}"/>
              </a:ext>
            </a:extLst>
          </p:cNvPr>
          <p:cNvSpPr txBox="1"/>
          <p:nvPr/>
        </p:nvSpPr>
        <p:spPr>
          <a:xfrm>
            <a:off x="1493566" y="2035120"/>
            <a:ext cx="923158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Tight Supply from both overseas &amp; local side, crop shortage been reported from nearly all sesame origins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Stable demand/consumption consider the COVID situation under control quite well in China, but it can affect the economic activities anytime 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Global inflation of commodity price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General supply &amp; demand situation can result the price volatile at high level till Aug/Sep’2022 next season come.</a:t>
            </a: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342900" indent="-342900">
              <a:spcBef>
                <a:spcPts val="1200"/>
              </a:spcBef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17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77075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  <a:cs typeface="Arial" pitchFamily="34" charset="0"/>
              </a:rPr>
              <a:t>ETG World</a:t>
            </a:r>
            <a:endParaRPr lang="en-IN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9</a:t>
            </a:fld>
            <a:endParaRPr lang="en-IN" dirty="0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D84C941E-16F2-47AB-B2CD-D2DAE48B9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33" y="225425"/>
            <a:ext cx="2469515" cy="1746250"/>
          </a:xfrm>
          <a:prstGeom prst="rect">
            <a:avLst/>
          </a:prstGeom>
        </p:spPr>
      </p:pic>
      <p:pic>
        <p:nvPicPr>
          <p:cNvPr id="17" name="Picture 1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69AC068-DB86-405B-9CFB-02609F168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9245" r="1059" b="2977"/>
          <a:stretch/>
        </p:blipFill>
        <p:spPr>
          <a:xfrm>
            <a:off x="1019174" y="1590422"/>
            <a:ext cx="9486901" cy="40761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BC8D2E-E6C9-4F3D-A31D-6645ACDFCE57}"/>
              </a:ext>
            </a:extLst>
          </p:cNvPr>
          <p:cNvSpPr txBox="1"/>
          <p:nvPr/>
        </p:nvSpPr>
        <p:spPr>
          <a:xfrm>
            <a:off x="1007790" y="5775980"/>
            <a:ext cx="9974535" cy="80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1200"/>
              </a:spcBef>
              <a:buClr>
                <a:srgbClr val="996633"/>
              </a:buClr>
            </a:pPr>
            <a:r>
              <a:rPr lang="en-US" sz="1400" b="1" dirty="0">
                <a:solidFill>
                  <a:srgbClr val="996633"/>
                </a:solidFill>
                <a:cs typeface="Arial"/>
              </a:rPr>
              <a:t>ETG’s Sesame World collecting from Africa farm gate, processing in Africa, supplying to all destinations.</a:t>
            </a:r>
          </a:p>
          <a:p>
            <a:pPr>
              <a:lnSpc>
                <a:spcPts val="1000"/>
              </a:lnSpc>
              <a:spcBef>
                <a:spcPts val="1200"/>
              </a:spcBef>
              <a:buClr>
                <a:srgbClr val="996633"/>
              </a:buClr>
            </a:pPr>
            <a:r>
              <a:rPr lang="en-US" sz="1400" b="1" dirty="0">
                <a:solidFill>
                  <a:srgbClr val="996633"/>
                </a:solidFill>
                <a:cs typeface="Arial"/>
              </a:rPr>
              <a:t>ETG’s Sesame business today is the most diversified in geography and works for value addition across the whole supply chain</a:t>
            </a:r>
          </a:p>
          <a:p>
            <a:pPr>
              <a:lnSpc>
                <a:spcPts val="1000"/>
              </a:lnSpc>
              <a:spcBef>
                <a:spcPts val="1200"/>
              </a:spcBef>
              <a:buClr>
                <a:srgbClr val="996633"/>
              </a:buClr>
            </a:pPr>
            <a:endParaRPr lang="en-US" sz="1400" b="1" dirty="0">
              <a:solidFill>
                <a:srgbClr val="99663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63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778</Words>
  <Application>Microsoft Office PowerPoint</Application>
  <PresentationFormat>Widescreen</PresentationFormat>
  <Paragraphs>259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Contents</vt:lpstr>
      <vt:lpstr>China Sesame Consumption</vt:lpstr>
      <vt:lpstr>China Import &amp; Consumption Trend</vt:lpstr>
      <vt:lpstr>Origin-Wise Import</vt:lpstr>
      <vt:lpstr>Natural Sesame &amp; Oil Export</vt:lpstr>
      <vt:lpstr>Tradition Sesame Oil Market</vt:lpstr>
      <vt:lpstr>Market Outlook</vt:lpstr>
      <vt:lpstr>ETG World</vt:lpstr>
      <vt:lpstr>ETG in China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Jane Zeng</cp:lastModifiedBy>
  <cp:revision>27</cp:revision>
  <dcterms:created xsi:type="dcterms:W3CDTF">2019-07-16T11:15:07Z</dcterms:created>
  <dcterms:modified xsi:type="dcterms:W3CDTF">2021-10-25T05:17:23Z</dcterms:modified>
</cp:coreProperties>
</file>